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24"/>
  </p:notesMasterIdLst>
  <p:sldIdLst>
    <p:sldId id="256" r:id="rId2"/>
    <p:sldId id="260" r:id="rId3"/>
    <p:sldId id="261" r:id="rId4"/>
    <p:sldId id="262" r:id="rId5"/>
    <p:sldId id="263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72" r:id="rId14"/>
    <p:sldId id="273" r:id="rId15"/>
    <p:sldId id="274" r:id="rId16"/>
    <p:sldId id="275" r:id="rId17"/>
    <p:sldId id="276" r:id="rId18"/>
    <p:sldId id="277" r:id="rId19"/>
    <p:sldId id="278" r:id="rId20"/>
    <p:sldId id="279" r:id="rId21"/>
    <p:sldId id="280" r:id="rId22"/>
    <p:sldId id="282" r:id="rId23"/>
  </p:sldIdLst>
  <p:sldSz cx="9144000" cy="5143500" type="screen16x9"/>
  <p:notesSz cx="6858000" cy="9144000"/>
  <p:embeddedFontLst>
    <p:embeddedFont>
      <p:font typeface="Nunito" charset="0"/>
      <p:regular r:id="rId25"/>
      <p:bold r:id="rId26"/>
      <p:italic r:id="rId27"/>
      <p:boldItalic r:id="rId28"/>
    </p:embeddedFont>
    <p:embeddedFont>
      <p:font typeface="Calibri" pitchFamily="34" charset="0"/>
      <p:regular r:id="rId29"/>
      <p:bold r:id="rId30"/>
      <p:italic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6618" autoAdjust="0"/>
    <p:restoredTop sz="94660"/>
  </p:normalViewPr>
  <p:slideViewPr>
    <p:cSldViewPr snapToGrid="0">
      <p:cViewPr>
        <p:scale>
          <a:sx n="100" d="100"/>
          <a:sy n="100" d="100"/>
        </p:scale>
        <p:origin x="-474" y="6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6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" name="Google Shape;34;p2"/>
          <p:cNvSpPr txBox="1">
            <a:spLocks noGrp="1"/>
          </p:cNvSpPr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endParaRPr/>
          </a:p>
        </p:txBody>
      </p:sp>
      <p:sp>
        <p:nvSpPr>
          <p:cNvPr id="35" name="Google Shape;35;p2"/>
          <p:cNvSpPr txBox="1">
            <a:spLocks noGrp="1"/>
          </p:cNvSpPr>
          <p:nvPr>
            <p:ph type="subTitle" idx="1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2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9" name="Google Shape;119;p11"/>
          <p:cNvSpPr txBox="1">
            <a:spLocks noGrp="1"/>
          </p:cNvSpPr>
          <p:nvPr>
            <p:ph type="title" hasCustomPrompt="1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>
            <a:spLocks noGrp="1"/>
          </p:cNvSpPr>
          <p:nvPr>
            <p:ph type="body" idx="1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1" name="Google Shape;121;p11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3"/>
        </a:solid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" name="Google Shape;39;p3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Google Shape;4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" name="Google Shape;47;p3"/>
          <p:cNvSpPr txBox="1">
            <a:spLocks noGrp="1"/>
          </p:cNvSpPr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3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chemeClr val="dk2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4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54" name="Google Shape;54;p4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solidFill>
          <a:schemeClr val="dk2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5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61" name="Google Shape;61;p5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2" name="Google Shape;62;p5"/>
          <p:cNvSpPr txBox="1">
            <a:spLocks noGrp="1"/>
          </p:cNvSpPr>
          <p:nvPr>
            <p:ph type="body" idx="2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3" name="Google Shape;63;p5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solidFill>
          <a:schemeClr val="dk2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6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69" name="Google Shape;69;p6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accent3"/>
        </a:solid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7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75" name="Google Shape;75;p7"/>
          <p:cNvSpPr txBox="1">
            <a:spLocks noGrp="1"/>
          </p:cNvSpPr>
          <p:nvPr>
            <p:ph type="body" idx="1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76" name="Google Shape;76;p7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1"/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3" name="Google Shape;93;p8"/>
          <p:cNvSpPr txBox="1">
            <a:spLocks noGrp="1"/>
          </p:cNvSpPr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94" name="Google Shape;94;p8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dk2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9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00" name="Google Shape;100;p9"/>
          <p:cNvSpPr txBox="1">
            <a:spLocks noGrp="1"/>
          </p:cNvSpPr>
          <p:nvPr>
            <p:ph type="subTitle" idx="1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1" name="Google Shape;101;p9"/>
          <p:cNvSpPr txBox="1">
            <a:spLocks noGrp="1"/>
          </p:cNvSpPr>
          <p:nvPr>
            <p:ph type="body" idx="2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02" name="Google Shape;102;p9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solidFill>
          <a:schemeClr val="accent1"/>
        </a:solid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10"/>
          <p:cNvSpPr txBox="1">
            <a:spLocks noGrp="1"/>
          </p:cNvSpPr>
          <p:nvPr>
            <p:ph type="body" idx="1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8" name="Google Shape;108;p10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hift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slideLayout" Target="../slideLayouts/slideLayout3.xml"/><Relationship Id="rId1" Type="http://schemas.openxmlformats.org/officeDocument/2006/relationships/video" Target="file:///C:\Users\Alberto\Desktop\MASTER%20MECATRONICA\TFM\Presentaci&#243;n\V&#237;deos\pres_una_persona.mp4" TargetMode="Externa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slideLayout" Target="../slideLayouts/slideLayout3.xml"/><Relationship Id="rId1" Type="http://schemas.openxmlformats.org/officeDocument/2006/relationships/video" Target="file:///C:\Users\Alberto\Desktop\MASTER%20MECATRONICA\TFM\Presentaci&#243;n\V&#237;deos\pres_dos_personas.mp4" TargetMode="External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3"/>
          <p:cNvSpPr txBox="1">
            <a:spLocks noGrp="1"/>
          </p:cNvSpPr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/>
              <a:t>Reconocimiento de personas para seguimiendo mediante robots móviles</a:t>
            </a:r>
            <a:endParaRPr dirty="0"/>
          </a:p>
        </p:txBody>
      </p:sp>
      <p:sp>
        <p:nvSpPr>
          <p:cNvPr id="129" name="Google Shape;129;p13"/>
          <p:cNvSpPr txBox="1">
            <a:spLocks noGrp="1"/>
          </p:cNvSpPr>
          <p:nvPr>
            <p:ph type="subTitle" idx="1"/>
          </p:nvPr>
        </p:nvSpPr>
        <p:spPr>
          <a:xfrm>
            <a:off x="1858703" y="3524739"/>
            <a:ext cx="5361300" cy="11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Alberto Aguayo García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smtClean="0"/>
              <a:t>Trabajo Fin de Máster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/>
              <a:t>1/12/2022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53399" y="367533"/>
            <a:ext cx="2301045" cy="9883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29" name="AutoShape 5" descr="Resumen Normas de Identidad visual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1031" name="AutoShape 7" descr="Resumen Normas de Identidad visual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12" name="11 Imagen" descr="logo UMA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4299" y="318672"/>
            <a:ext cx="2183370" cy="10916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819150" y="1038226"/>
            <a:ext cx="4048125" cy="733424"/>
          </a:xfrm>
        </p:spPr>
        <p:txBody>
          <a:bodyPr/>
          <a:lstStyle/>
          <a:p>
            <a:r>
              <a:rPr lang="es-ES" b="1" dirty="0" smtClean="0"/>
              <a:t>Reconocimiento inicial: </a:t>
            </a:r>
            <a:r>
              <a:rPr lang="es-ES" dirty="0" smtClean="0"/>
              <a:t>Sustracción de fondos.</a:t>
            </a:r>
          </a:p>
          <a:p>
            <a:r>
              <a:rPr lang="es-ES" dirty="0" smtClean="0"/>
              <a:t>Dos descriptores de espaldas y de frente.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10</a:t>
            </a:fld>
            <a:endParaRPr lang="es-ES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681539" y="385808"/>
            <a:ext cx="3348036" cy="43818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09625" y="2087348"/>
            <a:ext cx="3976688" cy="23655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819150" y="845600"/>
            <a:ext cx="7600950" cy="954600"/>
          </a:xfrm>
        </p:spPr>
        <p:txBody>
          <a:bodyPr>
            <a:normAutofit fontScale="90000"/>
          </a:bodyPr>
          <a:lstStyle/>
          <a:p>
            <a:r>
              <a:rPr lang="es-ES" sz="2700" dirty="0" smtClean="0"/>
              <a:t>4. SEGUIMIENTO EN EL ESPACIO TRIDIMENSIONAL.</a:t>
            </a:r>
            <a:br>
              <a:rPr lang="es-ES" sz="2700" dirty="0" smtClean="0"/>
            </a:br>
            <a:r>
              <a:rPr lang="es-ES" sz="2000" dirty="0" smtClean="0"/>
              <a:t>4.2. Localización del objeto en el espacio.</a:t>
            </a:r>
            <a:r>
              <a:rPr lang="es-ES" sz="2700" dirty="0" smtClean="0"/>
              <a:t/>
            </a:r>
            <a:br>
              <a:rPr lang="es-ES" sz="2700" dirty="0" smtClean="0"/>
            </a:br>
            <a:endParaRPr lang="es-ES" sz="2700" dirty="0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819150" y="1787525"/>
            <a:ext cx="7505700" cy="2448000"/>
          </a:xfrm>
        </p:spPr>
        <p:txBody>
          <a:bodyPr/>
          <a:lstStyle/>
          <a:p>
            <a:pPr>
              <a:buNone/>
            </a:pPr>
            <a:r>
              <a:rPr lang="es-ES" b="1" dirty="0" smtClean="0"/>
              <a:t>Suscripción nodos:</a:t>
            </a:r>
          </a:p>
          <a:p>
            <a:r>
              <a:rPr lang="es-ES" b="1" dirty="0" smtClean="0"/>
              <a:t>Imagen rectificada: </a:t>
            </a:r>
            <a:r>
              <a:rPr lang="es-ES" dirty="0" smtClean="0"/>
              <a:t>Reconocimiento y seguimiento en dos dimensiones.</a:t>
            </a:r>
            <a:endParaRPr lang="es-ES" b="1" dirty="0" smtClean="0"/>
          </a:p>
          <a:p>
            <a:r>
              <a:rPr lang="es-ES" b="1" dirty="0" smtClean="0"/>
              <a:t>Nube de puntos: </a:t>
            </a:r>
            <a:r>
              <a:rPr lang="es-ES" dirty="0" smtClean="0"/>
              <a:t>Profundidad y orientación.</a:t>
            </a:r>
          </a:p>
          <a:p>
            <a:r>
              <a:rPr lang="es-ES" b="1" dirty="0" smtClean="0"/>
              <a:t>Mapa de profundidad: </a:t>
            </a:r>
            <a:r>
              <a:rPr lang="es-ES" dirty="0" smtClean="0"/>
              <a:t>Segmentación de la imagen.</a:t>
            </a:r>
          </a:p>
          <a:p>
            <a:pPr>
              <a:buNone/>
            </a:pPr>
            <a:endParaRPr lang="es-ES" b="1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11</a:t>
            </a:fld>
            <a:endParaRPr lang="es-E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00554" y="2970439"/>
            <a:ext cx="5629161" cy="1633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819149" y="845600"/>
            <a:ext cx="7534275" cy="954600"/>
          </a:xfrm>
        </p:spPr>
        <p:txBody>
          <a:bodyPr>
            <a:normAutofit fontScale="90000"/>
          </a:bodyPr>
          <a:lstStyle/>
          <a:p>
            <a:r>
              <a:rPr lang="es-ES" sz="2700" dirty="0" smtClean="0"/>
              <a:t>4. SEGUIMIENTO EN EL ESPACIO TRIDIMENSIONAL.</a:t>
            </a:r>
            <a:br>
              <a:rPr lang="es-ES" sz="2700" dirty="0" smtClean="0"/>
            </a:br>
            <a:r>
              <a:rPr lang="es-ES" sz="2000" dirty="0" smtClean="0"/>
              <a:t>4.3. Segmentación de la imagen.</a:t>
            </a:r>
            <a:endParaRPr lang="es-ES" sz="2700" dirty="0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="1" dirty="0" err="1" smtClean="0"/>
              <a:t>Clustering</a:t>
            </a:r>
            <a:r>
              <a:rPr lang="es-ES" b="1" dirty="0" smtClean="0"/>
              <a:t>: </a:t>
            </a:r>
            <a:r>
              <a:rPr lang="es-ES" dirty="0" smtClean="0"/>
              <a:t>Agrupación píxeles con características similares.</a:t>
            </a:r>
          </a:p>
          <a:p>
            <a:pPr lvl="1"/>
            <a:r>
              <a:rPr lang="es-ES" b="1" i="1" dirty="0" err="1" smtClean="0"/>
              <a:t>Clustering</a:t>
            </a:r>
            <a:r>
              <a:rPr lang="es-ES" b="1" i="1" dirty="0" smtClean="0"/>
              <a:t> error:  </a:t>
            </a:r>
            <a:r>
              <a:rPr lang="es-ES" dirty="0" smtClean="0"/>
              <a:t>Distancia cuadrática de los píxeles al centro de cada clúster.</a:t>
            </a:r>
          </a:p>
          <a:p>
            <a:r>
              <a:rPr lang="es-ES" b="1" dirty="0" err="1" smtClean="0"/>
              <a:t>Clustering</a:t>
            </a:r>
            <a:r>
              <a:rPr lang="es-ES" b="1" dirty="0" smtClean="0"/>
              <a:t> k-</a:t>
            </a:r>
            <a:r>
              <a:rPr lang="es-ES" b="1" dirty="0" err="1" smtClean="0"/>
              <a:t>means</a:t>
            </a:r>
            <a:r>
              <a:rPr lang="es-ES" b="1" dirty="0" smtClean="0"/>
              <a:t>: </a:t>
            </a:r>
            <a:r>
              <a:rPr lang="es-ES" dirty="0" smtClean="0"/>
              <a:t>División imagen en células </a:t>
            </a:r>
            <a:r>
              <a:rPr lang="es-ES" dirty="0" err="1" smtClean="0"/>
              <a:t>Voronoi</a:t>
            </a:r>
            <a:r>
              <a:rPr lang="es-ES" dirty="0" smtClean="0"/>
              <a:t> según semillas.</a:t>
            </a:r>
            <a:endParaRPr lang="es-ES" b="1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12</a:t>
            </a:fld>
            <a:endParaRPr lang="es-E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671763" y="2771775"/>
            <a:ext cx="3819525" cy="2038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833665" y="1773011"/>
            <a:ext cx="7505700" cy="2448000"/>
          </a:xfrm>
        </p:spPr>
        <p:txBody>
          <a:bodyPr/>
          <a:lstStyle/>
          <a:p>
            <a:pPr>
              <a:buNone/>
            </a:pPr>
            <a:r>
              <a:rPr lang="es-ES" b="1" dirty="0" smtClean="0"/>
              <a:t>IMPLEMENTACIÓN</a:t>
            </a:r>
          </a:p>
          <a:p>
            <a:r>
              <a:rPr lang="es-ES" b="1" dirty="0" smtClean="0"/>
              <a:t>Segmentación:</a:t>
            </a:r>
            <a:r>
              <a:rPr lang="es-ES" dirty="0" smtClean="0"/>
              <a:t> Rectángulo persona mapa de profundidad.</a:t>
            </a:r>
            <a:r>
              <a:rPr lang="es-ES" b="1" dirty="0" smtClean="0"/>
              <a:t> </a:t>
            </a:r>
            <a:r>
              <a:rPr lang="es-ES" dirty="0" smtClean="0"/>
              <a:t>Transformación y normalización mapa.</a:t>
            </a:r>
          </a:p>
          <a:p>
            <a:r>
              <a:rPr lang="es-ES" b="1" dirty="0" smtClean="0"/>
              <a:t>Número de grupos: </a:t>
            </a:r>
            <a:r>
              <a:rPr lang="es-ES" dirty="0" smtClean="0"/>
              <a:t>3.</a:t>
            </a:r>
          </a:p>
          <a:p>
            <a:r>
              <a:rPr lang="es-ES" b="1" dirty="0" smtClean="0"/>
              <a:t>Criterio finalización.</a:t>
            </a:r>
          </a:p>
          <a:p>
            <a:pPr lvl="1"/>
            <a:r>
              <a:rPr lang="es-ES" i="1" dirty="0" err="1" smtClean="0"/>
              <a:t>Clustering</a:t>
            </a:r>
            <a:r>
              <a:rPr lang="es-ES" i="1" dirty="0" smtClean="0"/>
              <a:t> error</a:t>
            </a:r>
            <a:r>
              <a:rPr lang="es-ES" dirty="0" smtClean="0"/>
              <a:t>: 0,0001.</a:t>
            </a:r>
          </a:p>
          <a:p>
            <a:pPr lvl="1"/>
            <a:r>
              <a:rPr lang="es-ES" dirty="0" smtClean="0"/>
              <a:t>Iteraciones: 10000.</a:t>
            </a:r>
          </a:p>
          <a:p>
            <a:r>
              <a:rPr lang="es-ES" dirty="0" smtClean="0"/>
              <a:t>Persona será el clúster más representativo.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13</a:t>
            </a:fld>
            <a:endParaRPr lang="es-ES"/>
          </a:p>
        </p:txBody>
      </p:sp>
      <p:sp>
        <p:nvSpPr>
          <p:cNvPr id="6" name="1 Título"/>
          <p:cNvSpPr>
            <a:spLocks noGrp="1"/>
          </p:cNvSpPr>
          <p:nvPr>
            <p:ph type="title"/>
          </p:nvPr>
        </p:nvSpPr>
        <p:spPr>
          <a:xfrm>
            <a:off x="819149" y="845600"/>
            <a:ext cx="7534275" cy="954600"/>
          </a:xfrm>
        </p:spPr>
        <p:txBody>
          <a:bodyPr>
            <a:normAutofit fontScale="90000"/>
          </a:bodyPr>
          <a:lstStyle/>
          <a:p>
            <a:r>
              <a:rPr lang="es-ES" sz="2700" dirty="0" smtClean="0"/>
              <a:t>4. SEGUIMIENTO EN EL ESPACIO TRIDIMENSIONAL.</a:t>
            </a:r>
            <a:br>
              <a:rPr lang="es-ES" sz="2700" dirty="0" smtClean="0"/>
            </a:br>
            <a:r>
              <a:rPr lang="es-ES" sz="2000" dirty="0" smtClean="0"/>
              <a:t>4.3. Segmentación de la imagen.</a:t>
            </a:r>
            <a:endParaRPr lang="es-ES" sz="2700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772024" y="2637014"/>
            <a:ext cx="3243263" cy="18159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819149" y="845600"/>
            <a:ext cx="7572375" cy="954600"/>
          </a:xfrm>
        </p:spPr>
        <p:txBody>
          <a:bodyPr>
            <a:normAutofit fontScale="90000"/>
          </a:bodyPr>
          <a:lstStyle/>
          <a:p>
            <a:r>
              <a:rPr lang="es-ES" sz="2700" dirty="0" smtClean="0"/>
              <a:t>4. SEGUIMIENTO EN EL ESPACIO TRIDIMENSIONAL.</a:t>
            </a:r>
            <a:br>
              <a:rPr lang="es-ES" sz="2700" dirty="0" smtClean="0"/>
            </a:br>
            <a:r>
              <a:rPr lang="es-ES" sz="2000" dirty="0" smtClean="0"/>
              <a:t>4.4. Acceso a la nube de puntos.</a:t>
            </a:r>
            <a:endParaRPr lang="es-ES" sz="2700" dirty="0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Convención ejes (respecto cámara).</a:t>
            </a:r>
          </a:p>
          <a:p>
            <a:pPr lvl="1"/>
            <a:r>
              <a:rPr lang="es-ES" b="1" dirty="0" smtClean="0"/>
              <a:t>X: </a:t>
            </a:r>
            <a:r>
              <a:rPr lang="es-ES" dirty="0" smtClean="0"/>
              <a:t>Positiva hacia delante.</a:t>
            </a:r>
          </a:p>
          <a:p>
            <a:pPr lvl="1"/>
            <a:r>
              <a:rPr lang="es-ES" b="1" dirty="0" smtClean="0"/>
              <a:t>Y: </a:t>
            </a:r>
            <a:r>
              <a:rPr lang="es-ES" dirty="0" smtClean="0"/>
              <a:t>Positiva hacia la izquierda.</a:t>
            </a:r>
          </a:p>
          <a:p>
            <a:pPr lvl="1"/>
            <a:r>
              <a:rPr lang="es-ES" b="1" dirty="0" smtClean="0"/>
              <a:t>Z: </a:t>
            </a:r>
            <a:r>
              <a:rPr lang="es-ES" dirty="0" smtClean="0"/>
              <a:t>Positiva hacia arriba.</a:t>
            </a:r>
          </a:p>
          <a:p>
            <a:r>
              <a:rPr lang="es-ES" b="1" dirty="0" smtClean="0"/>
              <a:t>Obtención localización.</a:t>
            </a:r>
          </a:p>
          <a:p>
            <a:pPr lvl="1"/>
            <a:r>
              <a:rPr lang="es-ES" b="1" dirty="0" smtClean="0"/>
              <a:t>Profundidad</a:t>
            </a:r>
            <a:r>
              <a:rPr lang="es-ES" dirty="0" smtClean="0"/>
              <a:t>: Coordenada X.</a:t>
            </a:r>
          </a:p>
          <a:p>
            <a:pPr lvl="1"/>
            <a:endParaRPr lang="es-ES" b="1" dirty="0" smtClean="0"/>
          </a:p>
          <a:p>
            <a:pPr lvl="1"/>
            <a:r>
              <a:rPr lang="es-ES" b="1" dirty="0" smtClean="0"/>
              <a:t>Orientación: </a:t>
            </a:r>
            <a:r>
              <a:rPr lang="es-ES" dirty="0" smtClean="0"/>
              <a:t> </a:t>
            </a:r>
          </a:p>
          <a:p>
            <a:r>
              <a:rPr lang="es-ES" dirty="0" smtClean="0"/>
              <a:t>Media aritmética del valor de todos los píxeles.</a:t>
            </a:r>
          </a:p>
          <a:p>
            <a:endParaRPr lang="es-ES" dirty="0" smtClean="0"/>
          </a:p>
          <a:p>
            <a:endParaRPr lang="es-ES" dirty="0" smtClean="0"/>
          </a:p>
          <a:p>
            <a:endParaRPr lang="es-ES" dirty="0" smtClean="0"/>
          </a:p>
          <a:p>
            <a:endParaRPr lang="es-ES" dirty="0" smtClean="0"/>
          </a:p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14</a:t>
            </a:fld>
            <a:endParaRPr lang="es-E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 t="4622"/>
          <a:stretch>
            <a:fillRect/>
          </a:stretch>
        </p:blipFill>
        <p:spPr bwMode="auto">
          <a:xfrm>
            <a:off x="4200525" y="2286000"/>
            <a:ext cx="3752850" cy="1142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07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619375" y="3429000"/>
            <a:ext cx="581025" cy="33337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819149" y="845600"/>
            <a:ext cx="7572375" cy="954600"/>
          </a:xfrm>
        </p:spPr>
        <p:txBody>
          <a:bodyPr>
            <a:normAutofit fontScale="90000"/>
          </a:bodyPr>
          <a:lstStyle/>
          <a:p>
            <a:r>
              <a:rPr lang="es-ES" sz="2700" dirty="0" smtClean="0"/>
              <a:t>4. SEGUIMIENTO EN EL ESPACIO TRIDIMENSIONAL.</a:t>
            </a:r>
            <a:br>
              <a:rPr lang="es-ES" sz="2700" dirty="0" smtClean="0"/>
            </a:br>
            <a:r>
              <a:rPr lang="es-ES" sz="2000" dirty="0" smtClean="0"/>
              <a:t>4.4. Acceso a la nube de puntos.</a:t>
            </a:r>
            <a:endParaRPr lang="es-ES" sz="2700" dirty="0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838200" y="1704975"/>
            <a:ext cx="7505700" cy="2448000"/>
          </a:xfrm>
        </p:spPr>
        <p:txBody>
          <a:bodyPr/>
          <a:lstStyle/>
          <a:p>
            <a:pPr>
              <a:buNone/>
            </a:pPr>
            <a:r>
              <a:rPr lang="es-ES" b="1" dirty="0" smtClean="0"/>
              <a:t>Caracterización medida en un instante de tiempo</a:t>
            </a:r>
            <a:endParaRPr lang="es-ES" dirty="0" smtClean="0"/>
          </a:p>
          <a:p>
            <a:r>
              <a:rPr lang="es-ES" dirty="0" smtClean="0"/>
              <a:t>Persona situada a 1 metro de distancia y 0⁰ respecto a la cámara.</a:t>
            </a:r>
          </a:p>
          <a:p>
            <a:endParaRPr lang="es-ES" dirty="0" smtClean="0"/>
          </a:p>
          <a:p>
            <a:endParaRPr lang="es-ES" dirty="0" smtClean="0"/>
          </a:p>
          <a:p>
            <a:endParaRPr lang="es-ES" dirty="0" smtClean="0"/>
          </a:p>
          <a:p>
            <a:endParaRPr lang="es-ES" dirty="0" smtClean="0"/>
          </a:p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15</a:t>
            </a:fld>
            <a:endParaRPr lang="es-ES"/>
          </a:p>
        </p:txBody>
      </p:sp>
      <p:sp>
        <p:nvSpPr>
          <p:cNvPr id="307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00124" y="2322280"/>
            <a:ext cx="3000375" cy="1682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2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196139" y="2228850"/>
            <a:ext cx="3147636" cy="1838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10" name="9 Tabla"/>
          <p:cNvGraphicFramePr>
            <a:graphicFrameLocks noGrp="1"/>
          </p:cNvGraphicFramePr>
          <p:nvPr/>
        </p:nvGraphicFramePr>
        <p:xfrm>
          <a:off x="1562100" y="4149471"/>
          <a:ext cx="5848350" cy="578358"/>
        </p:xfrm>
        <a:graphic>
          <a:graphicData uri="http://schemas.openxmlformats.org/drawingml/2006/table">
            <a:tbl>
              <a:tblPr/>
              <a:tblGrid>
                <a:gridCol w="1949450"/>
                <a:gridCol w="1949450"/>
                <a:gridCol w="1949450"/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s-ES" sz="1100" dirty="0">
                        <a:solidFill>
                          <a:schemeClr val="bg2"/>
                        </a:solidFill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100" b="1" dirty="0" smtClean="0">
                          <a:solidFill>
                            <a:schemeClr val="bg2"/>
                          </a:solidFill>
                          <a:latin typeface="Arial"/>
                          <a:ea typeface="Arial"/>
                          <a:cs typeface="Times New Roman"/>
                        </a:rPr>
                        <a:t>Media</a:t>
                      </a:r>
                      <a:endParaRPr lang="es-ES" sz="1100" dirty="0">
                        <a:solidFill>
                          <a:schemeClr val="bg2"/>
                        </a:solidFill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20">
                      <a:fgClr>
                        <a:srgbClr val="FFFFFF"/>
                      </a:fgClr>
                      <a:bgClr>
                        <a:srgbClr val="D9D9D9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100" b="1">
                          <a:solidFill>
                            <a:schemeClr val="bg2"/>
                          </a:solidFill>
                          <a:latin typeface="Arial"/>
                          <a:ea typeface="Arial"/>
                          <a:cs typeface="Times New Roman"/>
                        </a:rPr>
                        <a:t>Varianza</a:t>
                      </a:r>
                      <a:endParaRPr lang="es-ES" sz="1100">
                        <a:solidFill>
                          <a:schemeClr val="bg2"/>
                        </a:solidFill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20">
                      <a:fgClr>
                        <a:srgbClr val="FFFFFF"/>
                      </a:fgClr>
                      <a:bgClr>
                        <a:srgbClr val="D9D9D9"/>
                      </a:bgClr>
                    </a:patt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100" b="1">
                          <a:solidFill>
                            <a:schemeClr val="bg2"/>
                          </a:solidFill>
                          <a:latin typeface="Arial"/>
                          <a:ea typeface="Arial"/>
                          <a:cs typeface="Times New Roman"/>
                        </a:rPr>
                        <a:t>Profundidad (m)</a:t>
                      </a:r>
                      <a:endParaRPr lang="es-ES" sz="1100">
                        <a:solidFill>
                          <a:schemeClr val="bg2"/>
                        </a:solidFill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20">
                      <a:fgClr>
                        <a:srgbClr val="FFFFFF"/>
                      </a:fgClr>
                      <a:bgClr>
                        <a:srgbClr val="D9D9D9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solidFill>
                            <a:schemeClr val="bg2"/>
                          </a:solidFill>
                          <a:latin typeface="Arial"/>
                          <a:ea typeface="Arial"/>
                          <a:cs typeface="Times New Roman"/>
                        </a:rPr>
                        <a:t>1,0166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solidFill>
                            <a:schemeClr val="bg2"/>
                          </a:solidFill>
                          <a:latin typeface="Arial"/>
                          <a:ea typeface="Arial"/>
                          <a:cs typeface="Times New Roman"/>
                        </a:rPr>
                        <a:t>0,0216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100" b="1">
                          <a:solidFill>
                            <a:schemeClr val="bg2"/>
                          </a:solidFill>
                          <a:latin typeface="Arial"/>
                          <a:ea typeface="Arial"/>
                          <a:cs typeface="Times New Roman"/>
                        </a:rPr>
                        <a:t>Orientación (º)</a:t>
                      </a:r>
                      <a:endParaRPr lang="es-ES" sz="1100">
                        <a:solidFill>
                          <a:schemeClr val="bg2"/>
                        </a:solidFill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20">
                      <a:fgClr>
                        <a:srgbClr val="FFFFFF"/>
                      </a:fgClr>
                      <a:bgClr>
                        <a:srgbClr val="D9D9D9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solidFill>
                            <a:schemeClr val="bg2"/>
                          </a:solidFill>
                          <a:latin typeface="Arial"/>
                          <a:ea typeface="Arial"/>
                          <a:cs typeface="Times New Roman"/>
                        </a:rPr>
                        <a:t>0,4912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100" dirty="0">
                          <a:solidFill>
                            <a:schemeClr val="bg2"/>
                          </a:solidFill>
                          <a:latin typeface="Arial"/>
                          <a:ea typeface="Arial"/>
                          <a:cs typeface="Times New Roman"/>
                        </a:rPr>
                        <a:t>1,2396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819150" y="1695450"/>
            <a:ext cx="3390900" cy="2743275"/>
          </a:xfrm>
        </p:spPr>
        <p:txBody>
          <a:bodyPr/>
          <a:lstStyle/>
          <a:p>
            <a:r>
              <a:rPr lang="es-ES" b="1" dirty="0" smtClean="0"/>
              <a:t>1 metro y 0⁰.</a:t>
            </a:r>
            <a:endParaRPr lang="es-ES" b="1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16</a:t>
            </a:fld>
            <a:endParaRPr lang="es-ES"/>
          </a:p>
        </p:txBody>
      </p:sp>
      <p:sp>
        <p:nvSpPr>
          <p:cNvPr id="5" name="1 Título"/>
          <p:cNvSpPr>
            <a:spLocks noGrp="1"/>
          </p:cNvSpPr>
          <p:nvPr>
            <p:ph type="title"/>
          </p:nvPr>
        </p:nvSpPr>
        <p:spPr>
          <a:xfrm>
            <a:off x="819149" y="845600"/>
            <a:ext cx="7572375" cy="954600"/>
          </a:xfrm>
        </p:spPr>
        <p:txBody>
          <a:bodyPr>
            <a:normAutofit fontScale="90000"/>
          </a:bodyPr>
          <a:lstStyle/>
          <a:p>
            <a:r>
              <a:rPr lang="es-ES" sz="2700" dirty="0" smtClean="0"/>
              <a:t>4. SEGUIMIENTO EN EL ESPACIO TRIDIMENSIONAL.</a:t>
            </a:r>
            <a:br>
              <a:rPr lang="es-ES" sz="2700" dirty="0" smtClean="0"/>
            </a:br>
            <a:r>
              <a:rPr lang="es-ES" sz="2000" dirty="0" smtClean="0"/>
              <a:t>4.5. Caracterización de las medidas.</a:t>
            </a:r>
            <a:endParaRPr lang="es-ES" sz="2700" dirty="0"/>
          </a:p>
        </p:txBody>
      </p:sp>
      <p:pic>
        <p:nvPicPr>
          <p:cNvPr id="3174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51281" y="2105025"/>
            <a:ext cx="2386073" cy="1695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2 Marcador de texto"/>
          <p:cNvSpPr txBox="1">
            <a:spLocks/>
          </p:cNvSpPr>
          <p:nvPr/>
        </p:nvSpPr>
        <p:spPr>
          <a:xfrm>
            <a:off x="4248150" y="1714500"/>
            <a:ext cx="3390900" cy="2743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marR="0" lvl="0" indent="-31115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tabLst/>
              <a:defRPr/>
            </a:pPr>
            <a:r>
              <a:rPr kumimoji="0" lang="es-ES" sz="1300" b="1" i="0" u="none" strike="noStrike" kern="0" cap="none" spc="0" normalizeH="0" baseline="0" noProof="0" dirty="0" smtClean="0">
                <a:ln>
                  <a:noFill/>
                </a:ln>
                <a:solidFill>
                  <a:schemeClr val="dk2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1 metro y -20⁰.</a:t>
            </a:r>
            <a:endParaRPr kumimoji="0" lang="es-ES" sz="1300" b="1" i="0" u="none" strike="noStrike" kern="0" cap="none" spc="0" normalizeH="0" baseline="0" noProof="0" dirty="0">
              <a:ln>
                <a:noFill/>
              </a:ln>
              <a:solidFill>
                <a:schemeClr val="dk2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748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89038" y="2162175"/>
            <a:ext cx="2345262" cy="163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10" name="9 Tabla"/>
          <p:cNvGraphicFramePr>
            <a:graphicFrameLocks noGrp="1"/>
          </p:cNvGraphicFramePr>
          <p:nvPr/>
        </p:nvGraphicFramePr>
        <p:xfrm>
          <a:off x="1381122" y="3895725"/>
          <a:ext cx="6572252" cy="848603"/>
        </p:xfrm>
        <a:graphic>
          <a:graphicData uri="http://schemas.openxmlformats.org/drawingml/2006/table">
            <a:tbl>
              <a:tblPr/>
              <a:tblGrid>
                <a:gridCol w="1222683"/>
                <a:gridCol w="1123887"/>
                <a:gridCol w="1123887"/>
                <a:gridCol w="1033711"/>
                <a:gridCol w="1033711"/>
                <a:gridCol w="1034373"/>
              </a:tblGrid>
              <a:tr h="34568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1000" b="1">
                          <a:solidFill>
                            <a:schemeClr val="bg2"/>
                          </a:solidFill>
                          <a:latin typeface="Arial"/>
                          <a:ea typeface="Arial"/>
                          <a:cs typeface="Times New Roman"/>
                        </a:rPr>
                        <a:t>Profundidad (m)</a:t>
                      </a:r>
                      <a:endParaRPr lang="es-ES" sz="1100">
                        <a:solidFill>
                          <a:schemeClr val="bg2"/>
                        </a:solidFill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6301" marR="6630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25">
                      <a:fgClr>
                        <a:srgbClr val="FFFFFF"/>
                      </a:fgClr>
                      <a:bgClr>
                        <a:srgbClr val="BFBFBF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1000" b="1">
                          <a:solidFill>
                            <a:schemeClr val="bg2"/>
                          </a:solidFill>
                          <a:latin typeface="Arial"/>
                          <a:ea typeface="Arial"/>
                          <a:cs typeface="Times New Roman"/>
                        </a:rPr>
                        <a:t>Orientación (º)</a:t>
                      </a:r>
                      <a:endParaRPr lang="es-ES" sz="1100">
                        <a:solidFill>
                          <a:schemeClr val="bg2"/>
                        </a:solidFill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6301" marR="6630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25">
                      <a:fgClr>
                        <a:srgbClr val="FFFFFF"/>
                      </a:fgClr>
                      <a:bgClr>
                        <a:srgbClr val="BFBFBF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1100" b="1">
                          <a:solidFill>
                            <a:schemeClr val="bg2"/>
                          </a:solidFill>
                          <a:latin typeface="Arial"/>
                          <a:ea typeface="Arial"/>
                          <a:cs typeface="Times New Roman"/>
                        </a:rPr>
                        <a:t>µ</a:t>
                      </a:r>
                      <a:r>
                        <a:rPr lang="es-ES" sz="1100" b="1" baseline="-25000">
                          <a:solidFill>
                            <a:schemeClr val="bg2"/>
                          </a:solidFill>
                          <a:latin typeface="Arial"/>
                          <a:ea typeface="Arial"/>
                          <a:cs typeface="Times New Roman"/>
                        </a:rPr>
                        <a:t>profundidad</a:t>
                      </a:r>
                      <a:r>
                        <a:rPr lang="es-ES" sz="1100" b="1">
                          <a:solidFill>
                            <a:schemeClr val="bg2"/>
                          </a:solidFill>
                          <a:latin typeface="Arial"/>
                          <a:ea typeface="Arial"/>
                          <a:cs typeface="Times New Roman"/>
                        </a:rPr>
                        <a:t> (m)</a:t>
                      </a:r>
                      <a:endParaRPr lang="es-ES" sz="1100">
                        <a:solidFill>
                          <a:schemeClr val="bg2"/>
                        </a:solidFill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6301" marR="6630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25">
                      <a:fgClr>
                        <a:srgbClr val="FFFFFF"/>
                      </a:fgClr>
                      <a:bgClr>
                        <a:srgbClr val="BFBFBF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1100" b="1">
                          <a:solidFill>
                            <a:schemeClr val="bg2"/>
                          </a:solidFill>
                          <a:latin typeface="Arial"/>
                          <a:ea typeface="Arial"/>
                          <a:cs typeface="Times New Roman"/>
                        </a:rPr>
                        <a:t>σ</a:t>
                      </a:r>
                      <a:r>
                        <a:rPr lang="es-ES" sz="1100" b="1" baseline="-25000">
                          <a:solidFill>
                            <a:schemeClr val="bg2"/>
                          </a:solidFill>
                          <a:latin typeface="Arial"/>
                          <a:ea typeface="Arial"/>
                          <a:cs typeface="Times New Roman"/>
                        </a:rPr>
                        <a:t>profundidad</a:t>
                      </a:r>
                      <a:r>
                        <a:rPr lang="es-ES" sz="1100" b="1">
                          <a:solidFill>
                            <a:schemeClr val="bg2"/>
                          </a:solidFill>
                          <a:latin typeface="Arial"/>
                          <a:ea typeface="Arial"/>
                          <a:cs typeface="Times New Roman"/>
                        </a:rPr>
                        <a:t>(m)</a:t>
                      </a:r>
                      <a:endParaRPr lang="es-ES" sz="1100">
                        <a:solidFill>
                          <a:schemeClr val="bg2"/>
                        </a:solidFill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6301" marR="6630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25">
                      <a:fgClr>
                        <a:srgbClr val="FFFFFF"/>
                      </a:fgClr>
                      <a:bgClr>
                        <a:srgbClr val="BFBFBF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1100" b="1">
                          <a:solidFill>
                            <a:schemeClr val="bg2"/>
                          </a:solidFill>
                          <a:latin typeface="Arial"/>
                          <a:ea typeface="Arial"/>
                          <a:cs typeface="Times New Roman"/>
                        </a:rPr>
                        <a:t>µ</a:t>
                      </a:r>
                      <a:r>
                        <a:rPr lang="es-ES" sz="1100" b="1" baseline="-25000">
                          <a:solidFill>
                            <a:schemeClr val="bg2"/>
                          </a:solidFill>
                          <a:latin typeface="Arial"/>
                          <a:ea typeface="Arial"/>
                          <a:cs typeface="Times New Roman"/>
                        </a:rPr>
                        <a:t>orientación</a:t>
                      </a:r>
                      <a:r>
                        <a:rPr lang="es-ES" sz="1100" b="1">
                          <a:solidFill>
                            <a:schemeClr val="bg2"/>
                          </a:solidFill>
                          <a:latin typeface="Arial"/>
                          <a:ea typeface="Arial"/>
                          <a:cs typeface="Times New Roman"/>
                        </a:rPr>
                        <a:t> (º)</a:t>
                      </a:r>
                      <a:endParaRPr lang="es-ES" sz="1100">
                        <a:solidFill>
                          <a:schemeClr val="bg2"/>
                        </a:solidFill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6301" marR="6630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25">
                      <a:fgClr>
                        <a:srgbClr val="FFFFFF"/>
                      </a:fgClr>
                      <a:bgClr>
                        <a:srgbClr val="BFBFBF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1100" b="1">
                          <a:solidFill>
                            <a:schemeClr val="bg2"/>
                          </a:solidFill>
                          <a:latin typeface="Arial"/>
                          <a:ea typeface="Arial"/>
                          <a:cs typeface="Times New Roman"/>
                        </a:rPr>
                        <a:t>σ</a:t>
                      </a:r>
                      <a:r>
                        <a:rPr lang="es-ES" sz="1100" b="1" baseline="-25000">
                          <a:solidFill>
                            <a:schemeClr val="bg2"/>
                          </a:solidFill>
                          <a:latin typeface="Arial"/>
                          <a:ea typeface="Arial"/>
                          <a:cs typeface="Times New Roman"/>
                        </a:rPr>
                        <a:t>orientación</a:t>
                      </a:r>
                      <a:r>
                        <a:rPr lang="es-ES" sz="1100" b="1">
                          <a:solidFill>
                            <a:schemeClr val="bg2"/>
                          </a:solidFill>
                          <a:latin typeface="Arial"/>
                          <a:ea typeface="Arial"/>
                          <a:cs typeface="Times New Roman"/>
                        </a:rPr>
                        <a:t> (º)</a:t>
                      </a:r>
                      <a:endParaRPr lang="es-ES" sz="1100">
                        <a:solidFill>
                          <a:schemeClr val="bg2"/>
                        </a:solidFill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6301" marR="6630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25">
                      <a:fgClr>
                        <a:srgbClr val="FFFFFF"/>
                      </a:fgClr>
                      <a:bgClr>
                        <a:srgbClr val="BFBFBF"/>
                      </a:bgClr>
                    </a:pattFill>
                  </a:tcPr>
                </a:tc>
              </a:tr>
              <a:tr h="16146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1100" b="1">
                          <a:solidFill>
                            <a:schemeClr val="bg2"/>
                          </a:solidFill>
                          <a:latin typeface="Arial"/>
                          <a:ea typeface="Arial"/>
                          <a:cs typeface="Times New Roman"/>
                        </a:rPr>
                        <a:t>1</a:t>
                      </a:r>
                      <a:endParaRPr lang="es-ES" sz="1100">
                        <a:solidFill>
                          <a:schemeClr val="bg2"/>
                        </a:solidFill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6301" marR="6630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5">
                      <a:fgClr>
                        <a:srgbClr val="FFFFFF"/>
                      </a:fgClr>
                      <a:bgClr>
                        <a:srgbClr val="F2F2F2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1100" b="1">
                          <a:solidFill>
                            <a:schemeClr val="bg2"/>
                          </a:solidFill>
                          <a:latin typeface="Arial"/>
                          <a:ea typeface="Arial"/>
                          <a:cs typeface="Times New Roman"/>
                        </a:rPr>
                        <a:t>0</a:t>
                      </a:r>
                      <a:endParaRPr lang="es-ES" sz="1100">
                        <a:solidFill>
                          <a:schemeClr val="bg2"/>
                        </a:solidFill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6301" marR="6630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5">
                      <a:fgClr>
                        <a:srgbClr val="FFFFFF"/>
                      </a:fgClr>
                      <a:bgClr>
                        <a:srgbClr val="F2F2F2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solidFill>
                            <a:schemeClr val="bg2"/>
                          </a:solidFill>
                          <a:latin typeface="Arial"/>
                          <a:ea typeface="Arial"/>
                          <a:cs typeface="Times New Roman"/>
                        </a:rPr>
                        <a:t>1,018</a:t>
                      </a:r>
                    </a:p>
                  </a:txBody>
                  <a:tcPr marL="66301" marR="6630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solidFill>
                            <a:schemeClr val="bg2"/>
                          </a:solidFill>
                          <a:latin typeface="Arial"/>
                          <a:ea typeface="Arial"/>
                          <a:cs typeface="Times New Roman"/>
                        </a:rPr>
                        <a:t>0,018</a:t>
                      </a:r>
                    </a:p>
                  </a:txBody>
                  <a:tcPr marL="66301" marR="6630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solidFill>
                            <a:schemeClr val="bg2"/>
                          </a:solidFill>
                          <a:latin typeface="Arial"/>
                          <a:ea typeface="Arial"/>
                          <a:cs typeface="Times New Roman"/>
                        </a:rPr>
                        <a:t>0,030</a:t>
                      </a:r>
                    </a:p>
                  </a:txBody>
                  <a:tcPr marL="66301" marR="6630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solidFill>
                            <a:schemeClr val="bg2"/>
                          </a:solidFill>
                          <a:latin typeface="Arial"/>
                          <a:ea typeface="Arial"/>
                          <a:cs typeface="Times New Roman"/>
                        </a:rPr>
                        <a:t>0,405</a:t>
                      </a:r>
                    </a:p>
                  </a:txBody>
                  <a:tcPr marL="66301" marR="6630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146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1100" b="1" dirty="0">
                          <a:solidFill>
                            <a:schemeClr val="bg2"/>
                          </a:solidFill>
                          <a:latin typeface="Arial"/>
                          <a:ea typeface="Arial"/>
                          <a:cs typeface="Times New Roman"/>
                        </a:rPr>
                        <a:t>1</a:t>
                      </a:r>
                      <a:endParaRPr lang="es-ES" sz="1100" dirty="0">
                        <a:solidFill>
                          <a:schemeClr val="bg2"/>
                        </a:solidFill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6301" marR="6630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5">
                      <a:fgClr>
                        <a:srgbClr val="FFFFFF"/>
                      </a:fgClr>
                      <a:bgClr>
                        <a:srgbClr val="F2F2F2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1100" b="1">
                          <a:solidFill>
                            <a:schemeClr val="bg2"/>
                          </a:solidFill>
                          <a:latin typeface="Arial"/>
                          <a:ea typeface="Arial"/>
                          <a:cs typeface="Times New Roman"/>
                        </a:rPr>
                        <a:t>-20</a:t>
                      </a:r>
                      <a:endParaRPr lang="es-ES" sz="1100">
                        <a:solidFill>
                          <a:schemeClr val="bg2"/>
                        </a:solidFill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6301" marR="6630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5">
                      <a:fgClr>
                        <a:srgbClr val="FFFFFF"/>
                      </a:fgClr>
                      <a:bgClr>
                        <a:srgbClr val="F2F2F2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solidFill>
                            <a:schemeClr val="bg2"/>
                          </a:solidFill>
                          <a:latin typeface="Arial"/>
                          <a:ea typeface="Arial"/>
                          <a:cs typeface="Times New Roman"/>
                        </a:rPr>
                        <a:t>1.311</a:t>
                      </a:r>
                    </a:p>
                  </a:txBody>
                  <a:tcPr marL="66301" marR="6630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solidFill>
                            <a:schemeClr val="bg2"/>
                          </a:solidFill>
                          <a:latin typeface="Arial"/>
                          <a:ea typeface="Arial"/>
                          <a:cs typeface="Times New Roman"/>
                        </a:rPr>
                        <a:t>0,361</a:t>
                      </a:r>
                    </a:p>
                  </a:txBody>
                  <a:tcPr marL="66301" marR="6630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solidFill>
                            <a:schemeClr val="bg2"/>
                          </a:solidFill>
                          <a:latin typeface="Arial"/>
                          <a:ea typeface="Arial"/>
                          <a:cs typeface="Times New Roman"/>
                        </a:rPr>
                        <a:t>-10,977</a:t>
                      </a:r>
                    </a:p>
                  </a:txBody>
                  <a:tcPr marL="66301" marR="6630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1100" dirty="0">
                          <a:solidFill>
                            <a:schemeClr val="bg2"/>
                          </a:solidFill>
                          <a:latin typeface="Arial"/>
                          <a:ea typeface="Arial"/>
                          <a:cs typeface="Times New Roman"/>
                        </a:rPr>
                        <a:t>12,843</a:t>
                      </a:r>
                    </a:p>
                  </a:txBody>
                  <a:tcPr marL="66301" marR="6630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828675" y="1733550"/>
            <a:ext cx="7505700" cy="2448000"/>
          </a:xfrm>
        </p:spPr>
        <p:txBody>
          <a:bodyPr/>
          <a:lstStyle/>
          <a:p>
            <a:r>
              <a:rPr lang="es-ES" b="1" dirty="0" smtClean="0"/>
              <a:t>Filtro de </a:t>
            </a:r>
            <a:r>
              <a:rPr lang="es-ES" b="1" dirty="0" err="1" smtClean="0"/>
              <a:t>Kalman</a:t>
            </a:r>
            <a:r>
              <a:rPr lang="es-ES" dirty="0" smtClean="0"/>
              <a:t>: Predicción y corrección del movimiento.</a:t>
            </a:r>
          </a:p>
          <a:p>
            <a:r>
              <a:rPr lang="es-ES" b="1" dirty="0" smtClean="0"/>
              <a:t>ROS – </a:t>
            </a:r>
            <a:r>
              <a:rPr lang="es-ES" b="1" i="1" dirty="0" err="1" smtClean="0"/>
              <a:t>robot_localization</a:t>
            </a:r>
            <a:r>
              <a:rPr lang="es-ES" dirty="0" smtClean="0"/>
              <a:t>: Estimación movimiento robot.</a:t>
            </a:r>
          </a:p>
          <a:p>
            <a:pPr lvl="1"/>
            <a:r>
              <a:rPr lang="es-ES" dirty="0" smtClean="0"/>
              <a:t>Coordenadas </a:t>
            </a:r>
            <a:r>
              <a:rPr lang="es-ES" i="1" dirty="0" smtClean="0"/>
              <a:t>X</a:t>
            </a:r>
            <a:r>
              <a:rPr lang="es-ES" dirty="0" smtClean="0"/>
              <a:t>, </a:t>
            </a:r>
            <a:r>
              <a:rPr lang="es-ES" i="1" dirty="0" smtClean="0"/>
              <a:t>Y</a:t>
            </a:r>
            <a:r>
              <a:rPr lang="es-ES" dirty="0" smtClean="0"/>
              <a:t> </a:t>
            </a:r>
            <a:r>
              <a:rPr lang="es-ES" dirty="0" err="1" smtClean="0"/>
              <a:t>y</a:t>
            </a:r>
            <a:r>
              <a:rPr lang="es-ES" dirty="0" smtClean="0"/>
              <a:t> </a:t>
            </a:r>
            <a:r>
              <a:rPr lang="es-ES" i="1" dirty="0" smtClean="0"/>
              <a:t>Z</a:t>
            </a:r>
            <a:r>
              <a:rPr lang="es-ES" dirty="0" smtClean="0"/>
              <a:t>.</a:t>
            </a:r>
          </a:p>
          <a:p>
            <a:pPr lvl="1"/>
            <a:r>
              <a:rPr lang="es-ES" b="1" dirty="0" smtClean="0"/>
              <a:t>Covarianza</a:t>
            </a:r>
            <a:r>
              <a:rPr lang="es-ES" dirty="0" smtClean="0"/>
              <a:t>: Variación máxima entre la medida actual y la anterior.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17</a:t>
            </a:fld>
            <a:endParaRPr lang="es-ES"/>
          </a:p>
        </p:txBody>
      </p:sp>
      <p:sp>
        <p:nvSpPr>
          <p:cNvPr id="6" name="1 Título"/>
          <p:cNvSpPr>
            <a:spLocks noGrp="1"/>
          </p:cNvSpPr>
          <p:nvPr>
            <p:ph type="title"/>
          </p:nvPr>
        </p:nvSpPr>
        <p:spPr>
          <a:xfrm>
            <a:off x="819149" y="845600"/>
            <a:ext cx="7572375" cy="954600"/>
          </a:xfrm>
        </p:spPr>
        <p:txBody>
          <a:bodyPr>
            <a:normAutofit fontScale="90000"/>
          </a:bodyPr>
          <a:lstStyle/>
          <a:p>
            <a:r>
              <a:rPr lang="es-ES" sz="2700" dirty="0" smtClean="0"/>
              <a:t>4. SEGUIMIENTO EN EL ESPACIO TRIDIMENSIONAL.</a:t>
            </a:r>
            <a:br>
              <a:rPr lang="es-ES" sz="2700" dirty="0" smtClean="0"/>
            </a:br>
            <a:r>
              <a:rPr lang="es-ES" sz="2000" dirty="0" smtClean="0"/>
              <a:t>4.5. Estimación de la localización mediante el filtro de </a:t>
            </a:r>
            <a:r>
              <a:rPr lang="es-ES" sz="2000" dirty="0" err="1" smtClean="0"/>
              <a:t>Kalman</a:t>
            </a:r>
            <a:r>
              <a:rPr lang="es-ES" sz="2000" dirty="0" smtClean="0"/>
              <a:t>.</a:t>
            </a:r>
            <a:endParaRPr lang="es-ES" sz="27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474875" y="2762250"/>
            <a:ext cx="3602073" cy="1928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819150" y="1285874"/>
            <a:ext cx="3733800" cy="2867025"/>
          </a:xfrm>
        </p:spPr>
        <p:txBody>
          <a:bodyPr/>
          <a:lstStyle/>
          <a:p>
            <a:pPr>
              <a:buNone/>
            </a:pPr>
            <a:r>
              <a:rPr lang="es-ES" b="1" dirty="0" smtClean="0"/>
              <a:t>Caracterización de las medidas.</a:t>
            </a:r>
          </a:p>
          <a:p>
            <a:r>
              <a:rPr lang="es-ES" b="1" dirty="0" smtClean="0"/>
              <a:t>1 metro </a:t>
            </a:r>
            <a:r>
              <a:rPr lang="es-ES" b="1" smtClean="0"/>
              <a:t>y 10</a:t>
            </a:r>
            <a:r>
              <a:rPr lang="es-ES" b="1" dirty="0" smtClean="0"/>
              <a:t>⁰.</a:t>
            </a:r>
            <a:endParaRPr lang="es-ES" b="1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18</a:t>
            </a:fld>
            <a:endParaRPr lang="es-ES"/>
          </a:p>
        </p:txBody>
      </p:sp>
      <p:sp>
        <p:nvSpPr>
          <p:cNvPr id="5" name="1 Título"/>
          <p:cNvSpPr>
            <a:spLocks noGrp="1"/>
          </p:cNvSpPr>
          <p:nvPr>
            <p:ph type="title"/>
          </p:nvPr>
        </p:nvSpPr>
        <p:spPr>
          <a:xfrm>
            <a:off x="838199" y="550325"/>
            <a:ext cx="7572375" cy="954600"/>
          </a:xfrm>
        </p:spPr>
        <p:txBody>
          <a:bodyPr>
            <a:normAutofit fontScale="90000"/>
          </a:bodyPr>
          <a:lstStyle/>
          <a:p>
            <a:r>
              <a:rPr lang="es-ES" sz="2700" dirty="0" smtClean="0"/>
              <a:t>4. SEGUIMIENTO EN EL ESPACIO TRIDIMENSIONAL.</a:t>
            </a:r>
            <a:br>
              <a:rPr lang="es-ES" sz="2700" dirty="0" smtClean="0"/>
            </a:br>
            <a:r>
              <a:rPr lang="es-ES" sz="2000" dirty="0" smtClean="0"/>
              <a:t>4.5. Estimación de la localización mediante el filtro de </a:t>
            </a:r>
            <a:r>
              <a:rPr lang="es-ES" sz="2000" dirty="0" err="1" smtClean="0"/>
              <a:t>Kalman</a:t>
            </a:r>
            <a:r>
              <a:rPr lang="es-ES" sz="2000" dirty="0" smtClean="0"/>
              <a:t>.</a:t>
            </a:r>
            <a:endParaRPr lang="es-ES" sz="2700" dirty="0"/>
          </a:p>
        </p:txBody>
      </p:sp>
      <p:sp>
        <p:nvSpPr>
          <p:cNvPr id="6" name="2 Marcador de texto"/>
          <p:cNvSpPr txBox="1">
            <a:spLocks/>
          </p:cNvSpPr>
          <p:nvPr/>
        </p:nvSpPr>
        <p:spPr>
          <a:xfrm>
            <a:off x="4714875" y="1314450"/>
            <a:ext cx="3733800" cy="2876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marR="0" lvl="0" indent="-31115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tabLst/>
              <a:defRPr/>
            </a:pPr>
            <a:endParaRPr kumimoji="0" lang="es-ES" sz="1300" b="1" i="0" u="none" strike="noStrike" kern="0" cap="none" spc="0" normalizeH="0" baseline="0" noProof="0" dirty="0" smtClean="0">
              <a:ln>
                <a:noFill/>
              </a:ln>
              <a:solidFill>
                <a:schemeClr val="dk2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1115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tabLst/>
              <a:defRPr/>
            </a:pPr>
            <a:r>
              <a:rPr kumimoji="0" lang="es-ES" sz="1300" b="1" i="0" u="none" strike="noStrike" kern="0" cap="none" spc="0" normalizeH="0" baseline="0" noProof="0" dirty="0" smtClean="0">
                <a:ln>
                  <a:noFill/>
                </a:ln>
                <a:solidFill>
                  <a:schemeClr val="dk2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1 metro y -20⁰.</a:t>
            </a:r>
            <a:endParaRPr kumimoji="0" lang="es-ES" sz="1300" b="1" i="0" u="none" strike="noStrike" kern="0" cap="none" spc="0" normalizeH="0" baseline="0" noProof="0" dirty="0">
              <a:ln>
                <a:noFill/>
              </a:ln>
              <a:solidFill>
                <a:schemeClr val="dk2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66467" y="1838325"/>
            <a:ext cx="2667333" cy="1857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953000" y="1845481"/>
            <a:ext cx="2657474" cy="1850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9" name="8 Tabla"/>
          <p:cNvGraphicFramePr>
            <a:graphicFrameLocks noGrp="1"/>
          </p:cNvGraphicFramePr>
          <p:nvPr/>
        </p:nvGraphicFramePr>
        <p:xfrm>
          <a:off x="1076325" y="3764280"/>
          <a:ext cx="6505575" cy="989127"/>
        </p:xfrm>
        <a:graphic>
          <a:graphicData uri="http://schemas.openxmlformats.org/drawingml/2006/table">
            <a:tbl>
              <a:tblPr/>
              <a:tblGrid>
                <a:gridCol w="1210278"/>
                <a:gridCol w="1112485"/>
                <a:gridCol w="1112485"/>
                <a:gridCol w="1023224"/>
                <a:gridCol w="1023224"/>
                <a:gridCol w="1023879"/>
              </a:tblGrid>
              <a:tr h="48620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1000" b="1" dirty="0">
                          <a:solidFill>
                            <a:schemeClr val="bg2"/>
                          </a:solidFill>
                          <a:latin typeface="Arial"/>
                          <a:ea typeface="Arial"/>
                          <a:cs typeface="Times New Roman"/>
                        </a:rPr>
                        <a:t>Profundidad (m)</a:t>
                      </a:r>
                      <a:endParaRPr lang="es-ES" sz="1100" dirty="0">
                        <a:solidFill>
                          <a:schemeClr val="bg2"/>
                        </a:solidFill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6301" marR="6630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25">
                      <a:fgClr>
                        <a:srgbClr val="FFFFFF"/>
                      </a:fgClr>
                      <a:bgClr>
                        <a:srgbClr val="BFBFBF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1000" b="1" dirty="0">
                          <a:solidFill>
                            <a:schemeClr val="bg2"/>
                          </a:solidFill>
                          <a:latin typeface="Arial"/>
                          <a:ea typeface="Arial"/>
                          <a:cs typeface="Times New Roman"/>
                        </a:rPr>
                        <a:t>Orientación (º)</a:t>
                      </a:r>
                      <a:endParaRPr lang="es-ES" sz="1100" dirty="0">
                        <a:solidFill>
                          <a:schemeClr val="bg2"/>
                        </a:solidFill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6301" marR="6630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25">
                      <a:fgClr>
                        <a:srgbClr val="FFFFFF"/>
                      </a:fgClr>
                      <a:bgClr>
                        <a:srgbClr val="BFBFBF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1100" b="1" dirty="0">
                          <a:solidFill>
                            <a:schemeClr val="bg2"/>
                          </a:solidFill>
                          <a:latin typeface="Arial"/>
                          <a:ea typeface="Arial"/>
                          <a:cs typeface="Times New Roman"/>
                        </a:rPr>
                        <a:t>µ</a:t>
                      </a:r>
                      <a:r>
                        <a:rPr lang="es-ES" sz="1100" b="1" baseline="-25000" dirty="0">
                          <a:solidFill>
                            <a:schemeClr val="bg2"/>
                          </a:solidFill>
                          <a:latin typeface="Arial"/>
                          <a:ea typeface="Arial"/>
                          <a:cs typeface="Times New Roman"/>
                        </a:rPr>
                        <a:t>profundidad</a:t>
                      </a:r>
                      <a:r>
                        <a:rPr lang="es-ES" sz="1100" b="1" dirty="0">
                          <a:solidFill>
                            <a:schemeClr val="bg2"/>
                          </a:solidFill>
                          <a:latin typeface="Arial"/>
                          <a:ea typeface="Arial"/>
                          <a:cs typeface="Times New Roman"/>
                        </a:rPr>
                        <a:t> (m)</a:t>
                      </a:r>
                      <a:endParaRPr lang="es-ES" sz="1100" dirty="0">
                        <a:solidFill>
                          <a:schemeClr val="bg2"/>
                        </a:solidFill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6301" marR="6630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25">
                      <a:fgClr>
                        <a:srgbClr val="FFFFFF"/>
                      </a:fgClr>
                      <a:bgClr>
                        <a:srgbClr val="BFBFBF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1100" b="1">
                          <a:solidFill>
                            <a:schemeClr val="bg2"/>
                          </a:solidFill>
                          <a:latin typeface="Arial"/>
                          <a:ea typeface="Arial"/>
                          <a:cs typeface="Times New Roman"/>
                        </a:rPr>
                        <a:t>σ</a:t>
                      </a:r>
                      <a:r>
                        <a:rPr lang="es-ES" sz="1100" b="1" baseline="-25000">
                          <a:solidFill>
                            <a:schemeClr val="bg2"/>
                          </a:solidFill>
                          <a:latin typeface="Arial"/>
                          <a:ea typeface="Arial"/>
                          <a:cs typeface="Times New Roman"/>
                        </a:rPr>
                        <a:t>profundidad</a:t>
                      </a:r>
                      <a:r>
                        <a:rPr lang="es-ES" sz="1100" b="1">
                          <a:solidFill>
                            <a:schemeClr val="bg2"/>
                          </a:solidFill>
                          <a:latin typeface="Arial"/>
                          <a:ea typeface="Arial"/>
                          <a:cs typeface="Times New Roman"/>
                        </a:rPr>
                        <a:t>(m)</a:t>
                      </a:r>
                      <a:endParaRPr lang="es-ES" sz="1100">
                        <a:solidFill>
                          <a:schemeClr val="bg2"/>
                        </a:solidFill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6301" marR="6630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25">
                      <a:fgClr>
                        <a:srgbClr val="FFFFFF"/>
                      </a:fgClr>
                      <a:bgClr>
                        <a:srgbClr val="BFBFBF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1100" b="1">
                          <a:solidFill>
                            <a:schemeClr val="bg2"/>
                          </a:solidFill>
                          <a:latin typeface="Arial"/>
                          <a:ea typeface="Arial"/>
                          <a:cs typeface="Times New Roman"/>
                        </a:rPr>
                        <a:t>µ</a:t>
                      </a:r>
                      <a:r>
                        <a:rPr lang="es-ES" sz="1100" b="1" baseline="-25000">
                          <a:solidFill>
                            <a:schemeClr val="bg2"/>
                          </a:solidFill>
                          <a:latin typeface="Arial"/>
                          <a:ea typeface="Arial"/>
                          <a:cs typeface="Times New Roman"/>
                        </a:rPr>
                        <a:t>orientación</a:t>
                      </a:r>
                      <a:r>
                        <a:rPr lang="es-ES" sz="1100" b="1">
                          <a:solidFill>
                            <a:schemeClr val="bg2"/>
                          </a:solidFill>
                          <a:latin typeface="Arial"/>
                          <a:ea typeface="Arial"/>
                          <a:cs typeface="Times New Roman"/>
                        </a:rPr>
                        <a:t> (º)</a:t>
                      </a:r>
                      <a:endParaRPr lang="es-ES" sz="1100">
                        <a:solidFill>
                          <a:schemeClr val="bg2"/>
                        </a:solidFill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6301" marR="6630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25">
                      <a:fgClr>
                        <a:srgbClr val="FFFFFF"/>
                      </a:fgClr>
                      <a:bgClr>
                        <a:srgbClr val="BFBFBF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1100" b="1">
                          <a:solidFill>
                            <a:schemeClr val="bg2"/>
                          </a:solidFill>
                          <a:latin typeface="Arial"/>
                          <a:ea typeface="Arial"/>
                          <a:cs typeface="Times New Roman"/>
                        </a:rPr>
                        <a:t>σ</a:t>
                      </a:r>
                      <a:r>
                        <a:rPr lang="es-ES" sz="1100" b="1" baseline="-25000">
                          <a:solidFill>
                            <a:schemeClr val="bg2"/>
                          </a:solidFill>
                          <a:latin typeface="Arial"/>
                          <a:ea typeface="Arial"/>
                          <a:cs typeface="Times New Roman"/>
                        </a:rPr>
                        <a:t>orientación</a:t>
                      </a:r>
                      <a:r>
                        <a:rPr lang="es-ES" sz="1100" b="1">
                          <a:solidFill>
                            <a:schemeClr val="bg2"/>
                          </a:solidFill>
                          <a:latin typeface="Arial"/>
                          <a:ea typeface="Arial"/>
                          <a:cs typeface="Times New Roman"/>
                        </a:rPr>
                        <a:t> (º)</a:t>
                      </a:r>
                      <a:endParaRPr lang="es-ES" sz="1100">
                        <a:solidFill>
                          <a:schemeClr val="bg2"/>
                        </a:solidFill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6301" marR="6630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25">
                      <a:fgClr>
                        <a:srgbClr val="FFFFFF"/>
                      </a:fgClr>
                      <a:bgClr>
                        <a:srgbClr val="BFBFBF"/>
                      </a:bgClr>
                    </a:pattFill>
                  </a:tcPr>
                </a:tc>
              </a:tr>
              <a:tr h="24310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1100" b="1">
                          <a:solidFill>
                            <a:schemeClr val="bg2"/>
                          </a:solidFill>
                          <a:latin typeface="Arial"/>
                          <a:ea typeface="Arial"/>
                          <a:cs typeface="Times New Roman"/>
                        </a:rPr>
                        <a:t>1</a:t>
                      </a:r>
                      <a:endParaRPr lang="es-ES" sz="1100">
                        <a:solidFill>
                          <a:schemeClr val="bg2"/>
                        </a:solidFill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6301" marR="6630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5">
                      <a:fgClr>
                        <a:srgbClr val="FFFFFF"/>
                      </a:fgClr>
                      <a:bgClr>
                        <a:srgbClr val="F2F2F2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1100" b="1">
                          <a:solidFill>
                            <a:schemeClr val="bg2"/>
                          </a:solidFill>
                          <a:latin typeface="Arial"/>
                          <a:ea typeface="Arial"/>
                          <a:cs typeface="Times New Roman"/>
                        </a:rPr>
                        <a:t>10</a:t>
                      </a:r>
                      <a:endParaRPr lang="es-ES" sz="1100">
                        <a:solidFill>
                          <a:schemeClr val="bg2"/>
                        </a:solidFill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6301" marR="6630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5">
                      <a:fgClr>
                        <a:srgbClr val="FFFFFF"/>
                      </a:fgClr>
                      <a:bgClr>
                        <a:srgbClr val="F2F2F2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1100" dirty="0">
                          <a:solidFill>
                            <a:schemeClr val="bg2"/>
                          </a:solidFill>
                          <a:latin typeface="Arial"/>
                          <a:ea typeface="Arial"/>
                          <a:cs typeface="Times New Roman"/>
                        </a:rPr>
                        <a:t>1,067</a:t>
                      </a:r>
                    </a:p>
                  </a:txBody>
                  <a:tcPr marL="66301" marR="6630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1100" dirty="0">
                          <a:solidFill>
                            <a:schemeClr val="bg2"/>
                          </a:solidFill>
                          <a:latin typeface="Arial"/>
                          <a:ea typeface="Arial"/>
                          <a:cs typeface="Times New Roman"/>
                        </a:rPr>
                        <a:t>0,028</a:t>
                      </a:r>
                    </a:p>
                  </a:txBody>
                  <a:tcPr marL="66301" marR="6630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1100" dirty="0">
                          <a:solidFill>
                            <a:schemeClr val="bg2"/>
                          </a:solidFill>
                          <a:latin typeface="Arial"/>
                          <a:ea typeface="Arial"/>
                          <a:cs typeface="Times New Roman"/>
                        </a:rPr>
                        <a:t>10,513</a:t>
                      </a:r>
                    </a:p>
                  </a:txBody>
                  <a:tcPr marL="66301" marR="6630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solidFill>
                            <a:schemeClr val="bg2"/>
                          </a:solidFill>
                          <a:latin typeface="Arial"/>
                          <a:ea typeface="Arial"/>
                          <a:cs typeface="Times New Roman"/>
                        </a:rPr>
                        <a:t>0,798</a:t>
                      </a:r>
                    </a:p>
                  </a:txBody>
                  <a:tcPr marL="66301" marR="6630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310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1100" b="1">
                          <a:solidFill>
                            <a:schemeClr val="bg2"/>
                          </a:solidFill>
                          <a:latin typeface="Arial"/>
                          <a:ea typeface="Arial"/>
                          <a:cs typeface="Times New Roman"/>
                        </a:rPr>
                        <a:t>1</a:t>
                      </a:r>
                      <a:endParaRPr lang="es-ES" sz="1100">
                        <a:solidFill>
                          <a:schemeClr val="bg2"/>
                        </a:solidFill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6301" marR="66301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5">
                      <a:fgClr>
                        <a:srgbClr val="FFFFFF"/>
                      </a:fgClr>
                      <a:bgClr>
                        <a:srgbClr val="F2F2F2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1100" b="1">
                          <a:solidFill>
                            <a:schemeClr val="bg2"/>
                          </a:solidFill>
                          <a:latin typeface="Arial"/>
                          <a:ea typeface="Arial"/>
                          <a:cs typeface="Times New Roman"/>
                        </a:rPr>
                        <a:t>-20</a:t>
                      </a:r>
                      <a:endParaRPr lang="es-ES" sz="1100">
                        <a:solidFill>
                          <a:schemeClr val="bg2"/>
                        </a:solidFill>
                        <a:latin typeface="Arial"/>
                        <a:ea typeface="Arial"/>
                        <a:cs typeface="Times New Roman"/>
                      </a:endParaRPr>
                    </a:p>
                  </a:txBody>
                  <a:tcPr marL="66301" marR="6630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5">
                      <a:fgClr>
                        <a:srgbClr val="FFFFFF"/>
                      </a:fgClr>
                      <a:bgClr>
                        <a:srgbClr val="F2F2F2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solidFill>
                            <a:schemeClr val="bg2"/>
                          </a:solidFill>
                          <a:latin typeface="Arial"/>
                          <a:ea typeface="Arial"/>
                          <a:cs typeface="Times New Roman"/>
                        </a:rPr>
                        <a:t>1,057</a:t>
                      </a:r>
                    </a:p>
                  </a:txBody>
                  <a:tcPr marL="66301" marR="6630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solidFill>
                            <a:schemeClr val="bg2"/>
                          </a:solidFill>
                          <a:latin typeface="Arial"/>
                          <a:ea typeface="Arial"/>
                          <a:cs typeface="Times New Roman"/>
                        </a:rPr>
                        <a:t>0,052</a:t>
                      </a:r>
                    </a:p>
                  </a:txBody>
                  <a:tcPr marL="66301" marR="6630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1100" dirty="0">
                          <a:solidFill>
                            <a:schemeClr val="bg2"/>
                          </a:solidFill>
                          <a:latin typeface="Arial"/>
                          <a:ea typeface="Arial"/>
                          <a:cs typeface="Times New Roman"/>
                        </a:rPr>
                        <a:t>-19,437</a:t>
                      </a:r>
                    </a:p>
                  </a:txBody>
                  <a:tcPr marL="66301" marR="6630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1100" dirty="0">
                          <a:solidFill>
                            <a:schemeClr val="bg2"/>
                          </a:solidFill>
                          <a:latin typeface="Arial"/>
                          <a:ea typeface="Arial"/>
                          <a:cs typeface="Times New Roman"/>
                        </a:rPr>
                        <a:t>1,706</a:t>
                      </a:r>
                    </a:p>
                  </a:txBody>
                  <a:tcPr marL="66301" marR="6630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2700" dirty="0" smtClean="0"/>
              <a:t>5. PRUEBAS DE FUNCIONAMIENTO.</a:t>
            </a:r>
            <a:br>
              <a:rPr lang="es-ES" sz="2700" dirty="0" smtClean="0"/>
            </a:br>
            <a:r>
              <a:rPr lang="es-ES" sz="2000" dirty="0" smtClean="0"/>
              <a:t>5.1. Prueba con una persona.</a:t>
            </a:r>
            <a:endParaRPr lang="es-ES" sz="2700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19</a:t>
            </a:fld>
            <a:endParaRPr lang="es-ES"/>
          </a:p>
        </p:txBody>
      </p:sp>
      <p:pic>
        <p:nvPicPr>
          <p:cNvPr id="5" name="pres_una_persona.mp4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4981575" y="1800225"/>
            <a:ext cx="3048000" cy="2286000"/>
          </a:xfrm>
          <a:prstGeom prst="rect">
            <a:avLst/>
          </a:prstGeom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347667" y="1800224"/>
            <a:ext cx="3024308" cy="22883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2 Marcador de texto"/>
          <p:cNvSpPr>
            <a:spLocks noGrp="1"/>
          </p:cNvSpPr>
          <p:nvPr>
            <p:ph type="body" idx="1"/>
          </p:nvPr>
        </p:nvSpPr>
        <p:spPr>
          <a:xfrm>
            <a:off x="4724400" y="4114799"/>
            <a:ext cx="3209925" cy="485776"/>
          </a:xfrm>
        </p:spPr>
        <p:txBody>
          <a:bodyPr>
            <a:normAutofit/>
          </a:bodyPr>
          <a:lstStyle/>
          <a:p>
            <a:r>
              <a:rPr lang="es-ES" dirty="0" smtClean="0"/>
              <a:t>Fallo en el giro.</a:t>
            </a:r>
          </a:p>
          <a:p>
            <a:endParaRPr lang="es-E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19150" y="845600"/>
            <a:ext cx="7505700" cy="754600"/>
          </a:xfrm>
        </p:spPr>
        <p:txBody>
          <a:bodyPr/>
          <a:lstStyle/>
          <a:p>
            <a:r>
              <a:rPr lang="es-ES" dirty="0" smtClean="0"/>
              <a:t>ÍNDICE GENERAL</a:t>
            </a:r>
            <a:endParaRPr lang="es-ES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19150" y="1600200"/>
            <a:ext cx="7505700" cy="2838525"/>
          </a:xfrm>
        </p:spPr>
        <p:txBody>
          <a:bodyPr>
            <a:normAutofit/>
          </a:bodyPr>
          <a:lstStyle/>
          <a:p>
            <a:r>
              <a:rPr lang="es-ES" dirty="0" smtClean="0"/>
              <a:t>1. INTRODUCCIÓN.</a:t>
            </a:r>
          </a:p>
          <a:p>
            <a:r>
              <a:rPr lang="es-ES" dirty="0" smtClean="0"/>
              <a:t>2. EQUIPO Y SOFTWARE UTILIZADO.</a:t>
            </a:r>
          </a:p>
          <a:p>
            <a:r>
              <a:rPr lang="es-ES" dirty="0" smtClean="0"/>
              <a:t>3. SEGUIMIENTO EN EL ESPACIO DE LA IMAGEN.</a:t>
            </a:r>
          </a:p>
          <a:p>
            <a:r>
              <a:rPr lang="es-ES" dirty="0" smtClean="0"/>
              <a:t>4. SEGUIMIENTO EN EL ESPACIO TRIDIMENSIONAL.</a:t>
            </a:r>
          </a:p>
          <a:p>
            <a:r>
              <a:rPr lang="es-ES" dirty="0" smtClean="0"/>
              <a:t>5. PRUEBAS DE FUNCIONAMIENTO.</a:t>
            </a:r>
          </a:p>
          <a:p>
            <a:r>
              <a:rPr lang="es-ES" dirty="0" smtClean="0"/>
              <a:t>6. CONCLUSIONES Y TRABAJO FUTURO.</a:t>
            </a:r>
          </a:p>
          <a:p>
            <a:endParaRPr lang="es-ES" dirty="0" smtClean="0"/>
          </a:p>
          <a:p>
            <a:endParaRPr lang="es-ES" dirty="0" smtClean="0"/>
          </a:p>
          <a:p>
            <a:endParaRPr lang="es-ES" dirty="0" smtClean="0"/>
          </a:p>
          <a:p>
            <a:pPr lvl="1"/>
            <a:endParaRPr lang="es-ES" dirty="0" smtClean="0"/>
          </a:p>
          <a:p>
            <a:pPr lvl="1"/>
            <a:endParaRPr lang="es-ES" dirty="0" smtClean="0"/>
          </a:p>
          <a:p>
            <a:pPr lvl="1"/>
            <a:endParaRPr lang="es-ES" dirty="0" smtClean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</a:t>
            </a:fld>
            <a:endParaRPr lang="es-ES"/>
          </a:p>
        </p:txBody>
      </p:sp>
    </p:spTree>
    <p:extLst>
      <p:ext uri="{BB962C8B-B14F-4D97-AF65-F5344CB8AC3E}">
        <p14:creationId xmlns="" xmlns:p14="http://schemas.microsoft.com/office/powerpoint/2010/main" val="4116420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2700" dirty="0" smtClean="0"/>
              <a:t>5. PRUEBAS DE FUNCIONAMIENTO.</a:t>
            </a:r>
            <a:br>
              <a:rPr lang="es-ES" sz="2700" dirty="0" smtClean="0"/>
            </a:br>
            <a:r>
              <a:rPr lang="es-ES" sz="2000" dirty="0" smtClean="0"/>
              <a:t>5.2. Prueba con dos personas.</a:t>
            </a:r>
            <a:endParaRPr lang="es-ES" sz="2700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20</a:t>
            </a:fld>
            <a:endParaRPr lang="es-ES"/>
          </a:p>
        </p:txBody>
      </p:sp>
      <p:pic>
        <p:nvPicPr>
          <p:cNvPr id="5" name="pres_dos_personas.mp4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4752975" y="1771650"/>
            <a:ext cx="3048000" cy="2286000"/>
          </a:xfrm>
          <a:prstGeom prst="rect">
            <a:avLst/>
          </a:prstGeom>
        </p:spPr>
      </p:pic>
      <p:sp>
        <p:nvSpPr>
          <p:cNvPr id="9" name="2 Marcador de texto"/>
          <p:cNvSpPr>
            <a:spLocks noGrp="1"/>
          </p:cNvSpPr>
          <p:nvPr>
            <p:ph type="body" idx="1"/>
          </p:nvPr>
        </p:nvSpPr>
        <p:spPr>
          <a:xfrm>
            <a:off x="4514850" y="4105274"/>
            <a:ext cx="3733800" cy="752476"/>
          </a:xfrm>
        </p:spPr>
        <p:txBody>
          <a:bodyPr>
            <a:normAutofit/>
          </a:bodyPr>
          <a:lstStyle/>
          <a:p>
            <a:r>
              <a:rPr lang="es-ES" dirty="0" smtClean="0"/>
              <a:t>Discriminación entre personas.</a:t>
            </a:r>
          </a:p>
          <a:p>
            <a:r>
              <a:rPr lang="es-ES" dirty="0" smtClean="0"/>
              <a:t>Fallo en el giro.</a:t>
            </a:r>
          </a:p>
          <a:p>
            <a:endParaRPr lang="es-ES" dirty="0"/>
          </a:p>
        </p:txBody>
      </p:sp>
      <p:pic>
        <p:nvPicPr>
          <p:cNvPr id="11" name="10 Imagen" descr="Evolución localización 44-34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4677" y="1790700"/>
            <a:ext cx="3009389" cy="22764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2700" dirty="0" smtClean="0"/>
              <a:t>6. CONCLUSIONES Y TRABAJO FUTURO.</a:t>
            </a:r>
            <a:br>
              <a:rPr lang="es-ES" sz="2700" dirty="0" smtClean="0"/>
            </a:br>
            <a:r>
              <a:rPr lang="es-ES" sz="2000" dirty="0" smtClean="0"/>
              <a:t>6.1. Objetivos y debilidades.</a:t>
            </a:r>
            <a:endParaRPr lang="es-ES" sz="2700" dirty="0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819150" y="1638299"/>
            <a:ext cx="7505700" cy="3038476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s-ES" b="1" dirty="0" smtClean="0"/>
              <a:t>Objetivos desarrollados:</a:t>
            </a:r>
          </a:p>
          <a:p>
            <a:r>
              <a:rPr lang="es-ES" dirty="0" smtClean="0"/>
              <a:t>Estudio metodologías y técnicas para reconocimiento y seguimiento de personas.</a:t>
            </a:r>
          </a:p>
          <a:p>
            <a:r>
              <a:rPr lang="es-ES" dirty="0" smtClean="0"/>
              <a:t>Desarrollo nodo de seguimiento capaz de localizar a un persona en el espacio.</a:t>
            </a:r>
          </a:p>
          <a:p>
            <a:r>
              <a:rPr lang="es-ES" dirty="0" smtClean="0"/>
              <a:t>Distinción entre dos personas.</a:t>
            </a:r>
          </a:p>
          <a:p>
            <a:pPr>
              <a:buNone/>
            </a:pPr>
            <a:endParaRPr lang="es-ES" dirty="0" smtClean="0"/>
          </a:p>
          <a:p>
            <a:pPr>
              <a:buNone/>
            </a:pPr>
            <a:r>
              <a:rPr lang="es-ES" b="1" dirty="0" smtClean="0"/>
              <a:t>Debilidades:</a:t>
            </a:r>
          </a:p>
          <a:p>
            <a:r>
              <a:rPr lang="es-ES" dirty="0" smtClean="0"/>
              <a:t>Pérdida seguimiento en giros.</a:t>
            </a:r>
          </a:p>
          <a:p>
            <a:r>
              <a:rPr lang="es-ES" dirty="0" smtClean="0"/>
              <a:t>Actualización tamaño recuadro persona.</a:t>
            </a:r>
          </a:p>
          <a:p>
            <a:endParaRPr lang="es-ES" dirty="0" smtClean="0"/>
          </a:p>
          <a:p>
            <a:pPr>
              <a:buNone/>
            </a:pPr>
            <a:r>
              <a:rPr lang="es-ES" b="1" dirty="0" smtClean="0"/>
              <a:t>Trabajo futuro</a:t>
            </a:r>
          </a:p>
          <a:p>
            <a:r>
              <a:rPr lang="es-ES" dirty="0" smtClean="0"/>
              <a:t>Seguimiento en el espacio de la imagen a través del filtro de </a:t>
            </a:r>
            <a:r>
              <a:rPr lang="es-ES" dirty="0" err="1" smtClean="0"/>
              <a:t>Kalman</a:t>
            </a:r>
            <a:r>
              <a:rPr lang="es-ES" dirty="0" smtClean="0"/>
              <a:t>.</a:t>
            </a:r>
          </a:p>
          <a:p>
            <a:r>
              <a:rPr lang="es-ES" dirty="0" smtClean="0"/>
              <a:t>Predicción movimiento ante oclusiones.</a:t>
            </a:r>
          </a:p>
          <a:p>
            <a:pPr>
              <a:buNone/>
            </a:pPr>
            <a:endParaRPr lang="es-ES" dirty="0" smtClean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21</a:t>
            </a:fld>
            <a:endParaRPr lang="es-E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3"/>
          <p:cNvSpPr txBox="1">
            <a:spLocks noGrp="1"/>
          </p:cNvSpPr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/>
              <a:t>Reconocimiento de personas para seguimiendo mediante robots móviles</a:t>
            </a:r>
            <a:endParaRPr dirty="0"/>
          </a:p>
        </p:txBody>
      </p:sp>
      <p:sp>
        <p:nvSpPr>
          <p:cNvPr id="129" name="Google Shape;129;p13"/>
          <p:cNvSpPr txBox="1">
            <a:spLocks noGrp="1"/>
          </p:cNvSpPr>
          <p:nvPr>
            <p:ph type="subTitle" idx="1"/>
          </p:nvPr>
        </p:nvSpPr>
        <p:spPr>
          <a:xfrm>
            <a:off x="1858703" y="3524739"/>
            <a:ext cx="5361300" cy="11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Alberto Aguayo García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smtClean="0"/>
              <a:t>Trabajo Fin de Máster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/>
              <a:t>1/12/2022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53399" y="367533"/>
            <a:ext cx="2301045" cy="9883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29" name="AutoShape 5" descr="Resumen Normas de Identidad visual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1031" name="AutoShape 7" descr="Resumen Normas de Identidad visual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12" name="11 Imagen" descr="logo UMA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4299" y="318672"/>
            <a:ext cx="2183370" cy="10916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 smtClean="0"/>
              <a:t>1. INTRODUCCIÓN.</a:t>
            </a:r>
            <a:br>
              <a:rPr lang="es-ES" dirty="0" smtClean="0"/>
            </a:br>
            <a:r>
              <a:rPr lang="es-ES" sz="2200" dirty="0" smtClean="0"/>
              <a:t>1.1. Contexto.</a:t>
            </a:r>
            <a:endParaRPr lang="es-ES" dirty="0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819150" y="1990725"/>
            <a:ext cx="4174881" cy="2448000"/>
          </a:xfrm>
        </p:spPr>
        <p:txBody>
          <a:bodyPr>
            <a:normAutofit/>
          </a:bodyPr>
          <a:lstStyle/>
          <a:p>
            <a:r>
              <a:rPr lang="es-ES" dirty="0" smtClean="0"/>
              <a:t>Grupo de  investigación de Robótica y Mecatrónica.</a:t>
            </a:r>
          </a:p>
          <a:p>
            <a:r>
              <a:rPr lang="es-ES" dirty="0" err="1" smtClean="0"/>
              <a:t>Argo</a:t>
            </a:r>
            <a:r>
              <a:rPr lang="es-ES" dirty="0" smtClean="0"/>
              <a:t> </a:t>
            </a:r>
            <a:r>
              <a:rPr lang="es-ES" dirty="0" err="1" smtClean="0"/>
              <a:t>Rover</a:t>
            </a:r>
            <a:r>
              <a:rPr lang="es-ES" dirty="0" smtClean="0"/>
              <a:t> J8.</a:t>
            </a:r>
          </a:p>
          <a:p>
            <a:pPr lvl="1"/>
            <a:r>
              <a:rPr lang="es-ES" dirty="0" smtClean="0"/>
              <a:t>Teleoperación mediante 5G.</a:t>
            </a:r>
          </a:p>
          <a:p>
            <a:pPr lvl="1"/>
            <a:r>
              <a:rPr lang="es-ES" i="1" dirty="0" smtClean="0"/>
              <a:t>Autónomo por GPS.</a:t>
            </a:r>
          </a:p>
          <a:p>
            <a:pPr lvl="1"/>
            <a:r>
              <a:rPr lang="es-ES" i="1" dirty="0" err="1" smtClean="0"/>
              <a:t>Follow</a:t>
            </a:r>
            <a:r>
              <a:rPr lang="es-ES" i="1" dirty="0" smtClean="0"/>
              <a:t> me </a:t>
            </a:r>
            <a:r>
              <a:rPr lang="es-ES" i="1" dirty="0" err="1" smtClean="0"/>
              <a:t>LiDAR</a:t>
            </a:r>
            <a:r>
              <a:rPr lang="es-ES" i="1" dirty="0" smtClean="0"/>
              <a:t>.</a:t>
            </a:r>
          </a:p>
          <a:p>
            <a:r>
              <a:rPr lang="es-ES" i="1" dirty="0" smtClean="0"/>
              <a:t>Problemas uso </a:t>
            </a:r>
            <a:r>
              <a:rPr lang="es-ES" i="1" dirty="0" err="1" smtClean="0"/>
              <a:t>LiDAR</a:t>
            </a:r>
            <a:r>
              <a:rPr lang="es-ES" i="1" dirty="0" smtClean="0"/>
              <a:t>:</a:t>
            </a:r>
          </a:p>
          <a:p>
            <a:pPr lvl="1"/>
            <a:r>
              <a:rPr lang="es-ES" i="1" dirty="0" smtClean="0"/>
              <a:t>No discriminación de personas.</a:t>
            </a:r>
          </a:p>
          <a:p>
            <a:pPr lvl="1"/>
            <a:r>
              <a:rPr lang="es-ES" i="1" dirty="0" err="1" smtClean="0"/>
              <a:t>Dipositivo</a:t>
            </a:r>
            <a:r>
              <a:rPr lang="es-ES" i="1" dirty="0" smtClean="0"/>
              <a:t> activo.</a:t>
            </a:r>
          </a:p>
          <a:p>
            <a:r>
              <a:rPr lang="es-ES" b="1" i="1" dirty="0" smtClean="0"/>
              <a:t>Objetivo: </a:t>
            </a:r>
            <a:r>
              <a:rPr lang="es-ES" i="1" dirty="0" smtClean="0"/>
              <a:t>Solventar deficiencias </a:t>
            </a:r>
            <a:r>
              <a:rPr lang="es-ES" i="1" dirty="0" err="1" smtClean="0"/>
              <a:t>LiDAR</a:t>
            </a:r>
            <a:r>
              <a:rPr lang="es-ES" i="1" dirty="0" smtClean="0"/>
              <a:t> mediante cámara.</a:t>
            </a:r>
            <a:endParaRPr lang="es-ES" b="1" i="1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</a:t>
            </a:fld>
            <a:endParaRPr lang="es-ES"/>
          </a:p>
        </p:txBody>
      </p:sp>
      <p:pic>
        <p:nvPicPr>
          <p:cNvPr id="5" name="4 Imagen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905008" y="1797294"/>
            <a:ext cx="3800475" cy="2533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 smtClean="0"/>
              <a:t>1. INTRODUCCIÓN.</a:t>
            </a:r>
            <a:br>
              <a:rPr lang="es-ES" dirty="0" smtClean="0"/>
            </a:br>
            <a:r>
              <a:rPr lang="es-ES" sz="2000" dirty="0" smtClean="0"/>
              <a:t>1.2. Estado del arte.</a:t>
            </a:r>
            <a:endParaRPr lang="es-ES" dirty="0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819150" y="1990725"/>
            <a:ext cx="3471496" cy="875567"/>
          </a:xfrm>
        </p:spPr>
        <p:txBody>
          <a:bodyPr/>
          <a:lstStyle/>
          <a:p>
            <a:r>
              <a:rPr lang="es-ES" i="1" dirty="0" err="1" smtClean="0"/>
              <a:t>Multi</a:t>
            </a:r>
            <a:r>
              <a:rPr lang="es-ES" i="1" dirty="0" smtClean="0"/>
              <a:t> </a:t>
            </a:r>
            <a:r>
              <a:rPr lang="es-ES" i="1" dirty="0" err="1" smtClean="0"/>
              <a:t>Follow</a:t>
            </a:r>
            <a:r>
              <a:rPr lang="es-ES" i="1" dirty="0" smtClean="0"/>
              <a:t> Me</a:t>
            </a:r>
            <a:r>
              <a:rPr lang="es-ES" dirty="0" smtClean="0"/>
              <a:t> Convoy.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</a:t>
            </a:fld>
            <a:endParaRPr lang="es-ES"/>
          </a:p>
        </p:txBody>
      </p:sp>
      <p:pic>
        <p:nvPicPr>
          <p:cNvPr id="5" name="4 Imagen"/>
          <p:cNvPicPr/>
          <p:nvPr/>
        </p:nvPicPr>
        <p:blipFill>
          <a:blip r:embed="rId2"/>
          <a:srcRect l="651" t="1425" r="922" b="1444"/>
          <a:stretch>
            <a:fillRect/>
          </a:stretch>
        </p:blipFill>
        <p:spPr bwMode="auto">
          <a:xfrm>
            <a:off x="833438" y="2638425"/>
            <a:ext cx="3414712" cy="1690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2 Marcador de texto"/>
          <p:cNvSpPr txBox="1">
            <a:spLocks/>
          </p:cNvSpPr>
          <p:nvPr/>
        </p:nvSpPr>
        <p:spPr>
          <a:xfrm>
            <a:off x="4639660" y="1974960"/>
            <a:ext cx="3471496" cy="875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marR="0" lvl="0" indent="-31115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tabLst/>
              <a:defRPr/>
            </a:pPr>
            <a:r>
              <a:rPr kumimoji="0" lang="es-ES" sz="1300" b="0" i="1" u="none" strike="noStrike" kern="0" cap="none" spc="0" normalizeH="0" baseline="0" noProof="0" dirty="0" err="1" smtClean="0">
                <a:ln>
                  <a:noFill/>
                </a:ln>
                <a:solidFill>
                  <a:schemeClr val="dk2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Rheinmetall</a:t>
            </a:r>
            <a:r>
              <a:rPr kumimoji="0" lang="es-ES" sz="1300" b="0" i="1" u="none" strike="noStrike" kern="0" cap="none" spc="0" normalizeH="0" noProof="0" dirty="0" smtClean="0">
                <a:ln>
                  <a:noFill/>
                </a:ln>
                <a:solidFill>
                  <a:schemeClr val="dk2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s-ES" sz="1300" b="0" i="1" u="none" strike="noStrike" kern="0" cap="none" spc="0" normalizeH="0" noProof="0" dirty="0" err="1" smtClean="0">
                <a:ln>
                  <a:noFill/>
                </a:ln>
                <a:solidFill>
                  <a:schemeClr val="dk2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Mission</a:t>
            </a:r>
            <a:r>
              <a:rPr kumimoji="0" lang="es-ES" sz="1300" b="0" i="1" u="none" strike="noStrike" kern="0" cap="none" spc="0" normalizeH="0" noProof="0" dirty="0" smtClean="0">
                <a:ln>
                  <a:noFill/>
                </a:ln>
                <a:solidFill>
                  <a:schemeClr val="dk2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s-ES" sz="1300" b="0" i="1" u="none" strike="noStrike" kern="0" cap="none" spc="0" normalizeH="0" noProof="0" dirty="0" err="1" smtClean="0">
                <a:ln>
                  <a:noFill/>
                </a:ln>
                <a:solidFill>
                  <a:schemeClr val="dk2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Master</a:t>
            </a:r>
            <a:r>
              <a:rPr kumimoji="0" lang="es-ES" sz="1300" b="0" i="1" u="none" strike="noStrike" kern="0" cap="none" spc="0" normalizeH="0" noProof="0" dirty="0" smtClean="0">
                <a:ln>
                  <a:noFill/>
                </a:ln>
                <a:solidFill>
                  <a:schemeClr val="dk2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s-ES" sz="1300" b="0" u="none" strike="noStrike" kern="0" cap="none" spc="0" normalizeH="0" noProof="0" dirty="0" smtClean="0">
                <a:ln>
                  <a:noFill/>
                </a:ln>
                <a:solidFill>
                  <a:schemeClr val="dk2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(UGV).</a:t>
            </a:r>
            <a:endParaRPr kumimoji="0" lang="es-ES" sz="1300" b="0" i="1" u="none" strike="noStrike" kern="0" cap="none" spc="0" normalizeH="0" baseline="0" noProof="0" dirty="0" smtClean="0">
              <a:ln>
                <a:noFill/>
              </a:ln>
              <a:solidFill>
                <a:schemeClr val="dk2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866289" y="2528346"/>
            <a:ext cx="2946674" cy="182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819150" y="845600"/>
            <a:ext cx="7505700" cy="583807"/>
          </a:xfrm>
        </p:spPr>
        <p:txBody>
          <a:bodyPr>
            <a:normAutofit fontScale="90000"/>
          </a:bodyPr>
          <a:lstStyle/>
          <a:p>
            <a:r>
              <a:rPr lang="es-ES" sz="2700" dirty="0" smtClean="0"/>
              <a:t>2. EQUIPO Y SOFTWARE UTILIZADO.</a:t>
            </a:r>
            <a:endParaRPr lang="es-ES" sz="2700" dirty="0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819150" y="1397876"/>
            <a:ext cx="7505700" cy="3040849"/>
          </a:xfrm>
        </p:spPr>
        <p:txBody>
          <a:bodyPr/>
          <a:lstStyle/>
          <a:p>
            <a:r>
              <a:rPr lang="es-ES" b="1" dirty="0" smtClean="0"/>
              <a:t>Software.</a:t>
            </a:r>
          </a:p>
          <a:p>
            <a:pPr lvl="1"/>
            <a:r>
              <a:rPr lang="es-ES" dirty="0" smtClean="0"/>
              <a:t>GNU/Linux.</a:t>
            </a:r>
          </a:p>
          <a:p>
            <a:pPr lvl="1"/>
            <a:r>
              <a:rPr lang="es-ES" dirty="0" err="1" smtClean="0"/>
              <a:t>OpenCV</a:t>
            </a:r>
            <a:r>
              <a:rPr lang="es-ES" dirty="0" smtClean="0"/>
              <a:t>.</a:t>
            </a:r>
          </a:p>
          <a:p>
            <a:pPr lvl="1"/>
            <a:r>
              <a:rPr lang="es-ES" dirty="0" smtClean="0"/>
              <a:t>ROS.</a:t>
            </a:r>
          </a:p>
          <a:p>
            <a:r>
              <a:rPr lang="es-ES" b="1" dirty="0" smtClean="0"/>
              <a:t>Hardware.</a:t>
            </a:r>
          </a:p>
          <a:p>
            <a:pPr lvl="1"/>
            <a:r>
              <a:rPr lang="es-ES" dirty="0" err="1" smtClean="0"/>
              <a:t>Rover</a:t>
            </a:r>
            <a:r>
              <a:rPr lang="es-ES" dirty="0" smtClean="0"/>
              <a:t> J8.</a:t>
            </a:r>
          </a:p>
          <a:p>
            <a:pPr lvl="1"/>
            <a:r>
              <a:rPr lang="es-ES" dirty="0" smtClean="0"/>
              <a:t>NVIDIA </a:t>
            </a:r>
            <a:r>
              <a:rPr lang="es-ES" dirty="0" err="1" smtClean="0"/>
              <a:t>Jetson</a:t>
            </a:r>
            <a:r>
              <a:rPr lang="es-ES" dirty="0" smtClean="0"/>
              <a:t> AGX Xavier.</a:t>
            </a:r>
          </a:p>
          <a:p>
            <a:pPr lvl="1"/>
            <a:r>
              <a:rPr lang="es-ES" dirty="0" smtClean="0"/>
              <a:t>ZED 2.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</a:t>
            </a:fld>
            <a:endParaRPr lang="es-E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66118" y="3150701"/>
            <a:ext cx="2437667" cy="1312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937249" y="3501903"/>
            <a:ext cx="2870320" cy="8864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923276" y="1477525"/>
            <a:ext cx="2716889" cy="18227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sz="2700" dirty="0" smtClean="0"/>
              <a:t>3. SEGUIMIENTO EN EL ESPACIO DE LA IMAGEN.</a:t>
            </a:r>
            <a:br>
              <a:rPr lang="es-ES" sz="2700" dirty="0" smtClean="0"/>
            </a:br>
            <a:r>
              <a:rPr lang="es-ES" sz="2000" dirty="0" smtClean="0"/>
              <a:t>3.1. Filtro RGB y Máquinas vectores de soporte.</a:t>
            </a:r>
            <a:endParaRPr lang="es-ES" sz="2700" dirty="0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808639" y="1675415"/>
            <a:ext cx="3353458" cy="1004723"/>
          </a:xfrm>
        </p:spPr>
        <p:txBody>
          <a:bodyPr>
            <a:normAutofit lnSpcReduction="10000"/>
          </a:bodyPr>
          <a:lstStyle/>
          <a:p>
            <a:r>
              <a:rPr lang="es-ES" b="1" dirty="0" smtClean="0"/>
              <a:t>Filtros RGB: </a:t>
            </a:r>
            <a:r>
              <a:rPr lang="es-ES" dirty="0" smtClean="0"/>
              <a:t>Eliminar fondo.</a:t>
            </a:r>
          </a:p>
          <a:p>
            <a:r>
              <a:rPr lang="es-ES" b="1" dirty="0" smtClean="0"/>
              <a:t>SVM.</a:t>
            </a:r>
            <a:endParaRPr lang="es-ES" b="1" dirty="0"/>
          </a:p>
          <a:p>
            <a:pPr lvl="1"/>
            <a:r>
              <a:rPr lang="es-ES" dirty="0" smtClean="0"/>
              <a:t>Área y circularidad.</a:t>
            </a:r>
          </a:p>
          <a:p>
            <a:pPr lvl="1"/>
            <a:r>
              <a:rPr lang="es-ES" dirty="0" smtClean="0"/>
              <a:t>Histograma de Gradientes Orientados.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6</a:t>
            </a:fld>
            <a:endParaRPr lang="es-E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117020" y="1552002"/>
            <a:ext cx="2385849" cy="13041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5 Imagen"/>
          <p:cNvPicPr/>
          <p:nvPr/>
        </p:nvPicPr>
        <p:blipFill>
          <a:blip r:embed="rId3"/>
          <a:srcRect l="50384"/>
          <a:stretch>
            <a:fillRect/>
          </a:stretch>
        </p:blipFill>
        <p:spPr bwMode="auto">
          <a:xfrm>
            <a:off x="1078975" y="2900033"/>
            <a:ext cx="2992120" cy="1571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6 Imagen"/>
          <p:cNvPicPr/>
          <p:nvPr/>
        </p:nvPicPr>
        <p:blipFill>
          <a:blip r:embed="rId4"/>
          <a:srcRect l="26380" t="6551" r="21444"/>
          <a:stretch>
            <a:fillRect/>
          </a:stretch>
        </p:blipFill>
        <p:spPr bwMode="auto">
          <a:xfrm>
            <a:off x="4351282" y="2905125"/>
            <a:ext cx="1555531" cy="15673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7 CuadroTexto"/>
          <p:cNvSpPr txBox="1"/>
          <p:nvPr/>
        </p:nvSpPr>
        <p:spPr>
          <a:xfrm>
            <a:off x="6715125" y="2914650"/>
            <a:ext cx="14573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 smtClean="0">
                <a:latin typeface="Calibri" pitchFamily="34" charset="0"/>
                <a:cs typeface="Calibri" pitchFamily="34" charset="0"/>
              </a:rPr>
              <a:t>Resultado filtro RGB</a:t>
            </a:r>
            <a:endParaRPr lang="es-ES" sz="12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9" name="8 CuadroTexto"/>
          <p:cNvSpPr txBox="1"/>
          <p:nvPr/>
        </p:nvSpPr>
        <p:spPr>
          <a:xfrm>
            <a:off x="1981200" y="4514850"/>
            <a:ext cx="131445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300" dirty="0" smtClean="0">
                <a:latin typeface="Calibri" pitchFamily="34" charset="0"/>
                <a:cs typeface="Calibri" pitchFamily="34" charset="0"/>
              </a:rPr>
              <a:t>Resultado SVM</a:t>
            </a:r>
            <a:endParaRPr lang="es-ES" sz="13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0" name="9 CuadroTexto"/>
          <p:cNvSpPr txBox="1"/>
          <p:nvPr/>
        </p:nvSpPr>
        <p:spPr>
          <a:xfrm>
            <a:off x="4848225" y="4505325"/>
            <a:ext cx="542925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300" dirty="0" smtClean="0">
                <a:latin typeface="Calibri" pitchFamily="34" charset="0"/>
                <a:cs typeface="Calibri" pitchFamily="34" charset="0"/>
              </a:rPr>
              <a:t>HOG</a:t>
            </a:r>
            <a:endParaRPr lang="es-ES" sz="1300" dirty="0">
              <a:latin typeface="Calibri" pitchFamily="34" charset="0"/>
              <a:cs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sz="2700" dirty="0" smtClean="0"/>
              <a:t>3. SEGUIMIENTO EN EL ESPACIO DE LA IMAGEN</a:t>
            </a:r>
            <a:br>
              <a:rPr lang="es-ES" sz="2700" dirty="0" smtClean="0"/>
            </a:br>
            <a:r>
              <a:rPr lang="es-ES" sz="2200" dirty="0" smtClean="0"/>
              <a:t>3.2. Otros métodos de seguimiento.	</a:t>
            </a:r>
            <a:endParaRPr lang="es-ES" sz="2700" dirty="0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="1" dirty="0" smtClean="0"/>
              <a:t>Sustracción de fondo.</a:t>
            </a:r>
          </a:p>
          <a:p>
            <a:pPr lvl="1"/>
            <a:r>
              <a:rPr lang="es-ES" b="1" dirty="0" smtClean="0"/>
              <a:t>Requisito: </a:t>
            </a:r>
            <a:r>
              <a:rPr lang="es-ES" dirty="0" smtClean="0"/>
              <a:t> Imagen estática.</a:t>
            </a:r>
          </a:p>
          <a:p>
            <a:r>
              <a:rPr lang="es-ES" b="1" dirty="0" smtClean="0"/>
              <a:t>Flujo óptico.</a:t>
            </a:r>
          </a:p>
          <a:p>
            <a:pPr lvl="1"/>
            <a:r>
              <a:rPr lang="es-ES" dirty="0" smtClean="0"/>
              <a:t>Movimiento relativo entre objeto y la cámara.</a:t>
            </a:r>
          </a:p>
          <a:p>
            <a:pPr lvl="1"/>
            <a:r>
              <a:rPr lang="es-ES" b="1" dirty="0" smtClean="0"/>
              <a:t>Problema: </a:t>
            </a:r>
            <a:r>
              <a:rPr lang="es-ES" dirty="0" smtClean="0"/>
              <a:t>No existe una clara diferencia entre el movimiento de la persona y la cámara.</a:t>
            </a:r>
            <a:endParaRPr lang="es-ES" b="1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7</a:t>
            </a:fld>
            <a:endParaRPr lang="es-E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2400" dirty="0" smtClean="0"/>
              <a:t>3. SEGUIMIENTO EN EL ESPACIO DE LA IMAGEN.</a:t>
            </a:r>
            <a:br>
              <a:rPr lang="es-ES" sz="2400" dirty="0" smtClean="0"/>
            </a:br>
            <a:r>
              <a:rPr lang="es-ES" sz="2000" dirty="0" smtClean="0"/>
              <a:t>3.3. </a:t>
            </a:r>
            <a:r>
              <a:rPr lang="es-ES" sz="2000" dirty="0" err="1" smtClean="0"/>
              <a:t>Kernelized</a:t>
            </a:r>
            <a:r>
              <a:rPr lang="es-ES" sz="2000" dirty="0" smtClean="0"/>
              <a:t> </a:t>
            </a:r>
            <a:r>
              <a:rPr lang="es-ES" sz="2000" dirty="0" err="1" smtClean="0"/>
              <a:t>Correlation</a:t>
            </a:r>
            <a:r>
              <a:rPr lang="es-ES" sz="2000" dirty="0" smtClean="0"/>
              <a:t> </a:t>
            </a:r>
            <a:r>
              <a:rPr lang="es-ES" sz="2000" dirty="0" err="1" smtClean="0"/>
              <a:t>Filters</a:t>
            </a:r>
            <a:r>
              <a:rPr lang="es-ES" sz="2000" dirty="0" smtClean="0"/>
              <a:t> (KCF)</a:t>
            </a:r>
            <a:endParaRPr lang="es-ES" sz="2400" dirty="0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819150" y="1990725"/>
            <a:ext cx="7200900" cy="2448000"/>
          </a:xfrm>
        </p:spPr>
        <p:txBody>
          <a:bodyPr/>
          <a:lstStyle/>
          <a:p>
            <a:r>
              <a:rPr lang="es-ES" b="1" dirty="0" smtClean="0"/>
              <a:t>Modelo de regresión: </a:t>
            </a:r>
            <a:r>
              <a:rPr lang="es-ES" i="1" dirty="0" err="1" smtClean="0"/>
              <a:t>Kernel</a:t>
            </a:r>
            <a:r>
              <a:rPr lang="es-ES" i="1" dirty="0" smtClean="0"/>
              <a:t> Ridge </a:t>
            </a:r>
            <a:r>
              <a:rPr lang="es-ES" i="1" dirty="0" err="1" smtClean="0"/>
              <a:t>Regression</a:t>
            </a:r>
            <a:r>
              <a:rPr lang="es-ES" dirty="0" smtClean="0"/>
              <a:t>.</a:t>
            </a:r>
          </a:p>
          <a:p>
            <a:pPr lvl="1"/>
            <a:r>
              <a:rPr lang="es-ES" dirty="0" smtClean="0"/>
              <a:t>Regresión Ridge y truco del </a:t>
            </a:r>
            <a:r>
              <a:rPr lang="es-ES" dirty="0" err="1" smtClean="0"/>
              <a:t>kernel</a:t>
            </a:r>
            <a:r>
              <a:rPr lang="es-ES" dirty="0" smtClean="0"/>
              <a:t>.</a:t>
            </a:r>
          </a:p>
          <a:p>
            <a:r>
              <a:rPr lang="es-ES" b="1" dirty="0" smtClean="0"/>
              <a:t>Descriptor: </a:t>
            </a:r>
            <a:r>
              <a:rPr lang="es-ES" dirty="0" smtClean="0"/>
              <a:t>Histograma de Gradientes Orientados.</a:t>
            </a:r>
          </a:p>
          <a:p>
            <a:pPr>
              <a:buNone/>
            </a:pPr>
            <a:endParaRPr lang="es-ES" b="1" dirty="0" smtClean="0"/>
          </a:p>
          <a:p>
            <a:pPr>
              <a:buNone/>
            </a:pPr>
            <a:r>
              <a:rPr lang="es-ES" b="1" dirty="0" smtClean="0"/>
              <a:t>SECUENCIA</a:t>
            </a:r>
          </a:p>
          <a:p>
            <a:pPr marL="488950" indent="-342900">
              <a:buFont typeface="+mj-lt"/>
              <a:buAutoNum type="arabicPeriod"/>
            </a:pPr>
            <a:r>
              <a:rPr lang="es-ES" dirty="0" smtClean="0"/>
              <a:t>Inicialización: Primer descriptor persona (recuadro).</a:t>
            </a:r>
          </a:p>
          <a:p>
            <a:pPr marL="488950" indent="-342900">
              <a:buFont typeface="+mj-lt"/>
              <a:buAutoNum type="arabicPeriod"/>
            </a:pPr>
            <a:r>
              <a:rPr lang="es-ES" dirty="0" smtClean="0"/>
              <a:t>Actualización descriptor y recuadro.</a:t>
            </a:r>
          </a:p>
          <a:p>
            <a:pPr marL="488950" indent="-342900">
              <a:buFont typeface="+mj-lt"/>
              <a:buAutoNum type="arabicPeriod"/>
            </a:pPr>
            <a:endParaRPr lang="es-ES" dirty="0" smtClean="0"/>
          </a:p>
          <a:p>
            <a:pPr marL="488950" indent="-342900"/>
            <a:r>
              <a:rPr lang="es-ES" b="1" dirty="0" smtClean="0"/>
              <a:t>Limitación: </a:t>
            </a:r>
            <a:r>
              <a:rPr lang="es-ES" dirty="0" smtClean="0"/>
              <a:t>No se actualiza el tamaño del recuadro.</a:t>
            </a:r>
            <a:endParaRPr lang="es-ES" b="1" dirty="0" smtClean="0"/>
          </a:p>
          <a:p>
            <a:pPr marL="488950" indent="-342900"/>
            <a:endParaRPr lang="es-ES" dirty="0" smtClean="0"/>
          </a:p>
          <a:p>
            <a:endParaRPr lang="es-ES" b="1" dirty="0" smtClean="0"/>
          </a:p>
          <a:p>
            <a:pPr>
              <a:buNone/>
            </a:pPr>
            <a:endParaRPr lang="es-ES" b="1" dirty="0" smtClean="0"/>
          </a:p>
          <a:p>
            <a:pPr>
              <a:buNone/>
            </a:pPr>
            <a:endParaRPr lang="es-ES" b="1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8</a:t>
            </a:fld>
            <a:endParaRPr lang="es-ES"/>
          </a:p>
        </p:txBody>
      </p:sp>
      <p:pic>
        <p:nvPicPr>
          <p:cNvPr id="12289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789713" y="1818866"/>
            <a:ext cx="3847889" cy="14468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819150" y="845600"/>
            <a:ext cx="7543800" cy="954600"/>
          </a:xfrm>
        </p:spPr>
        <p:txBody>
          <a:bodyPr>
            <a:normAutofit fontScale="90000"/>
          </a:bodyPr>
          <a:lstStyle/>
          <a:p>
            <a:r>
              <a:rPr lang="es-ES" sz="2700" dirty="0" smtClean="0"/>
              <a:t>4. SEGUIMIENTO EN EL ESPACIO TRIDIMENSIONAL.</a:t>
            </a:r>
            <a:br>
              <a:rPr lang="es-ES" sz="2700" dirty="0" smtClean="0"/>
            </a:br>
            <a:r>
              <a:rPr lang="es-ES" sz="2700" dirty="0" smtClean="0"/>
              <a:t>4.1. Reconocimiento y seguimiento.</a:t>
            </a:r>
            <a:endParaRPr lang="es-ES" sz="2700" dirty="0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819150" y="1762125"/>
            <a:ext cx="7505700" cy="2676600"/>
          </a:xfrm>
        </p:spPr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9</a:t>
            </a:fld>
            <a:endParaRPr lang="es-E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4815</TotalTime>
  <Words>830</Words>
  <Application>Microsoft Office PowerPoint</Application>
  <PresentationFormat>Presentación en pantalla (16:9)</PresentationFormat>
  <Paragraphs>201</Paragraphs>
  <Slides>22</Slides>
  <Notes>2</Notes>
  <HiddenSlides>0</HiddenSlides>
  <MMClips>2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22</vt:i4>
      </vt:variant>
    </vt:vector>
  </HeadingPairs>
  <TitlesOfParts>
    <vt:vector size="27" baseType="lpstr">
      <vt:lpstr>Arial</vt:lpstr>
      <vt:lpstr>Nunito</vt:lpstr>
      <vt:lpstr>Calibri</vt:lpstr>
      <vt:lpstr>Times New Roman</vt:lpstr>
      <vt:lpstr>Shift</vt:lpstr>
      <vt:lpstr>Reconocimiento de personas para seguimiendo mediante robots móviles</vt:lpstr>
      <vt:lpstr>ÍNDICE GENERAL</vt:lpstr>
      <vt:lpstr>1. INTRODUCCIÓN. 1.1. Contexto.</vt:lpstr>
      <vt:lpstr>1. INTRODUCCIÓN. 1.2. Estado del arte.</vt:lpstr>
      <vt:lpstr>2. EQUIPO Y SOFTWARE UTILIZADO.</vt:lpstr>
      <vt:lpstr>3. SEGUIMIENTO EN EL ESPACIO DE LA IMAGEN. 3.1. Filtro RGB y Máquinas vectores de soporte.</vt:lpstr>
      <vt:lpstr>3. SEGUIMIENTO EN EL ESPACIO DE LA IMAGEN 3.2. Otros métodos de seguimiento. </vt:lpstr>
      <vt:lpstr>3. SEGUIMIENTO EN EL ESPACIO DE LA IMAGEN. 3.3. Kernelized Correlation Filters (KCF)</vt:lpstr>
      <vt:lpstr>4. SEGUIMIENTO EN EL ESPACIO TRIDIMENSIONAL. 4.1. Reconocimiento y seguimiento.</vt:lpstr>
      <vt:lpstr>Diapositiva 10</vt:lpstr>
      <vt:lpstr>4. SEGUIMIENTO EN EL ESPACIO TRIDIMENSIONAL. 4.2. Localización del objeto en el espacio. </vt:lpstr>
      <vt:lpstr>4. SEGUIMIENTO EN EL ESPACIO TRIDIMENSIONAL. 4.3. Segmentación de la imagen.</vt:lpstr>
      <vt:lpstr>4. SEGUIMIENTO EN EL ESPACIO TRIDIMENSIONAL. 4.3. Segmentación de la imagen.</vt:lpstr>
      <vt:lpstr>4. SEGUIMIENTO EN EL ESPACIO TRIDIMENSIONAL. 4.4. Acceso a la nube de puntos.</vt:lpstr>
      <vt:lpstr>4. SEGUIMIENTO EN EL ESPACIO TRIDIMENSIONAL. 4.4. Acceso a la nube de puntos.</vt:lpstr>
      <vt:lpstr>4. SEGUIMIENTO EN EL ESPACIO TRIDIMENSIONAL. 4.5. Caracterización de las medidas.</vt:lpstr>
      <vt:lpstr>4. SEGUIMIENTO EN EL ESPACIO TRIDIMENSIONAL. 4.5. Estimación de la localización mediante el filtro de Kalman.</vt:lpstr>
      <vt:lpstr>4. SEGUIMIENTO EN EL ESPACIO TRIDIMENSIONAL. 4.5. Estimación de la localización mediante el filtro de Kalman.</vt:lpstr>
      <vt:lpstr>5. PRUEBAS DE FUNCIONAMIENTO. 5.1. Prueba con una persona.</vt:lpstr>
      <vt:lpstr>5. PRUEBAS DE FUNCIONAMIENTO. 5.2. Prueba con dos personas.</vt:lpstr>
      <vt:lpstr>6. CONCLUSIONES Y TRABAJO FUTURO. 6.1. Objetivos y debilidades.</vt:lpstr>
      <vt:lpstr>Reconocimiento de personas para seguimiendo mediante robots móviles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Identificación de hojas de aceitunas en una almazara</dc:title>
  <cp:lastModifiedBy>Windows User</cp:lastModifiedBy>
  <cp:revision>182</cp:revision>
  <dcterms:modified xsi:type="dcterms:W3CDTF">2022-12-03T08:46:01Z</dcterms:modified>
</cp:coreProperties>
</file>